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28" r:id="rId2"/>
    <p:sldId id="414" r:id="rId3"/>
    <p:sldId id="421" r:id="rId4"/>
    <p:sldId id="433" r:id="rId5"/>
    <p:sldId id="416" r:id="rId6"/>
    <p:sldId id="389" r:id="rId7"/>
    <p:sldId id="397" r:id="rId8"/>
    <p:sldId id="451" r:id="rId9"/>
    <p:sldId id="420" r:id="rId10"/>
    <p:sldId id="399" r:id="rId11"/>
    <p:sldId id="423" r:id="rId12"/>
    <p:sldId id="394" r:id="rId13"/>
    <p:sldId id="455" r:id="rId14"/>
    <p:sldId id="442" r:id="rId15"/>
    <p:sldId id="448" r:id="rId16"/>
    <p:sldId id="388" r:id="rId17"/>
    <p:sldId id="385" r:id="rId18"/>
    <p:sldId id="398" r:id="rId19"/>
    <p:sldId id="453" r:id="rId20"/>
    <p:sldId id="450" r:id="rId21"/>
    <p:sldId id="430" r:id="rId22"/>
    <p:sldId id="449" r:id="rId23"/>
    <p:sldId id="383" r:id="rId24"/>
    <p:sldId id="403" r:id="rId25"/>
    <p:sldId id="404" r:id="rId26"/>
    <p:sldId id="454" r:id="rId27"/>
    <p:sldId id="407" r:id="rId28"/>
    <p:sldId id="406" r:id="rId29"/>
    <p:sldId id="429" r:id="rId30"/>
    <p:sldId id="408" r:id="rId31"/>
    <p:sldId id="409" r:id="rId32"/>
    <p:sldId id="411" r:id="rId33"/>
    <p:sldId id="413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9144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9144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9144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9144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9144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9144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9144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914400" rtl="0" fontAlgn="auto" latinLnBrk="0" hangingPunct="0">
      <a:lnSpc>
        <a:spcPct val="13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E08"/>
    <a:srgbClr val="FC007D"/>
    <a:srgbClr val="FDA708"/>
    <a:srgbClr val="110051"/>
    <a:srgbClr val="1200C4"/>
    <a:srgbClr val="505153"/>
    <a:srgbClr val="18BA4A"/>
    <a:srgbClr val="FB1627"/>
    <a:srgbClr val="19C25C"/>
    <a:srgbClr val="282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9259"/>
    <p:restoredTop sz="94543"/>
  </p:normalViewPr>
  <p:slideViewPr>
    <p:cSldViewPr snapToGrid="0" snapToObjects="1">
      <p:cViewPr>
        <p:scale>
          <a:sx n="50" d="100"/>
          <a:sy n="50" d="100"/>
        </p:scale>
        <p:origin x="320" y="40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47900000000002"/>
          <c:y val="2.1818899999999999E-2"/>
          <c:w val="0.47343499999999999"/>
          <c:h val="0.8966739999999999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Ache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4F81BD"/>
              </a:solidFill>
              <a:ln w="9525" cap="flat">
                <a:solidFill>
                  <a:srgbClr val="4F81BD"/>
                </a:solidFill>
                <a:prstDash val="solid"/>
                <a:round/>
              </a:ln>
              <a:effectLst/>
            </c:spPr>
          </c:marker>
          <c:xVal>
            <c:numRef>
              <c:f>Sheet1!$B$2:$H$2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Sheet1!$B$3:$H$3</c:f>
              <c:numCache>
                <c:formatCode>General</c:formatCode>
                <c:ptCount val="7"/>
                <c:pt idx="0">
                  <c:v>44</c:v>
                </c:pt>
                <c:pt idx="1">
                  <c:v>43</c:v>
                </c:pt>
                <c:pt idx="2">
                  <c:v>50</c:v>
                </c:pt>
                <c:pt idx="3">
                  <c:v>54</c:v>
                </c:pt>
                <c:pt idx="4">
                  <c:v>52</c:v>
                </c:pt>
                <c:pt idx="5">
                  <c:v>56</c:v>
                </c:pt>
                <c:pt idx="6">
                  <c:v>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38-5047-A8C0-290F61DA661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Bayer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C0504D"/>
              </a:solidFill>
              <a:ln w="9525" cap="flat">
                <a:solidFill>
                  <a:srgbClr val="C0504D"/>
                </a:solidFill>
                <a:prstDash val="solid"/>
                <a:round/>
              </a:ln>
              <a:effectLst/>
            </c:spPr>
          </c:marker>
          <c:xVal>
            <c:numRef>
              <c:f>Sheet1!$B$4:$H$4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Sheet1!$B$5:$H$5</c:f>
              <c:numCache>
                <c:formatCode>General</c:formatCode>
                <c:ptCount val="7"/>
                <c:pt idx="0">
                  <c:v>59</c:v>
                </c:pt>
                <c:pt idx="1">
                  <c:v>59</c:v>
                </c:pt>
                <c:pt idx="2">
                  <c:v>57</c:v>
                </c:pt>
                <c:pt idx="3">
                  <c:v>56</c:v>
                </c:pt>
                <c:pt idx="4">
                  <c:v>54</c:v>
                </c:pt>
                <c:pt idx="5">
                  <c:v>57</c:v>
                </c:pt>
                <c:pt idx="6">
                  <c:v>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A38-5047-A8C0-290F61DA661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Boehringer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9BBB59"/>
              </a:solidFill>
              <a:ln w="9525" cap="flat">
                <a:solidFill>
                  <a:srgbClr val="9BBB59"/>
                </a:solidFill>
                <a:prstDash val="solid"/>
                <a:round/>
              </a:ln>
              <a:effectLst/>
            </c:spPr>
          </c:marker>
          <c:xVal>
            <c:numRef>
              <c:f>Sheet1!$B$6:$H$6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Sheet1!$B$7:$H$7</c:f>
              <c:numCache>
                <c:formatCode>General</c:formatCode>
                <c:ptCount val="7"/>
                <c:pt idx="0">
                  <c:v>57</c:v>
                </c:pt>
                <c:pt idx="1">
                  <c:v>57</c:v>
                </c:pt>
                <c:pt idx="2">
                  <c:v>56</c:v>
                </c:pt>
                <c:pt idx="3">
                  <c:v>54</c:v>
                </c:pt>
                <c:pt idx="4">
                  <c:v>51</c:v>
                </c:pt>
                <c:pt idx="5">
                  <c:v>52</c:v>
                </c:pt>
                <c:pt idx="6">
                  <c:v>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A38-5047-A8C0-290F61DA661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Cimed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8064A2"/>
              </a:solidFill>
              <a:ln w="9525" cap="flat">
                <a:solidFill>
                  <a:srgbClr val="8064A2"/>
                </a:solidFill>
                <a:prstDash val="solid"/>
                <a:round/>
              </a:ln>
              <a:effectLst/>
            </c:spPr>
          </c:marker>
          <c:xVal>
            <c:numRef>
              <c:f>Sheet1!$B$8:$H$8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Sheet1!$B$9:$H$9</c:f>
              <c:numCache>
                <c:formatCode>General</c:formatCode>
                <c:ptCount val="7"/>
                <c:pt idx="0">
                  <c:v>51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57</c:v>
                </c:pt>
                <c:pt idx="5">
                  <c:v>60</c:v>
                </c:pt>
                <c:pt idx="6">
                  <c:v>60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A38-5047-A8C0-290F61DA661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Colgate-Palmolive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4BACC6"/>
              </a:solidFill>
              <a:ln w="9525" cap="flat">
                <a:solidFill>
                  <a:srgbClr val="4BACC6"/>
                </a:solidFill>
                <a:prstDash val="solid"/>
                <a:round/>
              </a:ln>
              <a:effectLst/>
            </c:spPr>
          </c:marker>
          <c:xVal>
            <c:numRef>
              <c:f>Sheet1!$B$10:$H$10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Sheet1!$B$11:$H$11</c:f>
              <c:numCache>
                <c:formatCode>General</c:formatCode>
                <c:ptCount val="7"/>
                <c:pt idx="0">
                  <c:v>71</c:v>
                </c:pt>
                <c:pt idx="1">
                  <c:v>71</c:v>
                </c:pt>
                <c:pt idx="2">
                  <c:v>67</c:v>
                </c:pt>
                <c:pt idx="3">
                  <c:v>69</c:v>
                </c:pt>
                <c:pt idx="4">
                  <c:v>66</c:v>
                </c:pt>
                <c:pt idx="5">
                  <c:v>72</c:v>
                </c:pt>
                <c:pt idx="6">
                  <c:v>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A38-5047-A8C0-290F61DA661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Coty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F79646"/>
              </a:solidFill>
              <a:ln w="9525" cap="flat">
                <a:solidFill>
                  <a:srgbClr val="F79646"/>
                </a:solidFill>
                <a:prstDash val="solid"/>
                <a:round/>
              </a:ln>
              <a:effectLst/>
            </c:spPr>
          </c:marker>
          <c:xVal>
            <c:numRef>
              <c:f>Sheet1!$B$12:$H$12</c:f>
              <c:numCache>
                <c:formatCode>General</c:formatCode>
                <c:ptCount val="7"/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Sheet1!$B$13:$H$13</c:f>
              <c:numCache>
                <c:formatCode>General</c:formatCode>
                <c:ptCount val="7"/>
                <c:pt idx="3">
                  <c:v>51</c:v>
                </c:pt>
                <c:pt idx="4">
                  <c:v>53</c:v>
                </c:pt>
                <c:pt idx="5">
                  <c:v>57</c:v>
                </c:pt>
                <c:pt idx="6">
                  <c:v>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A38-5047-A8C0-290F61DA661B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EMS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2C4D75"/>
              </a:solidFill>
              <a:ln w="9525" cap="flat">
                <a:solidFill>
                  <a:srgbClr val="2C4D75"/>
                </a:solidFill>
                <a:prstDash val="solid"/>
                <a:round/>
              </a:ln>
              <a:effectLst/>
            </c:spPr>
          </c:marker>
          <c:xVal>
            <c:numRef>
              <c:f>Sheet1!$B$14:$H$14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Sheet1!$B$15:$H$15</c:f>
              <c:numCache>
                <c:formatCode>General</c:formatCode>
                <c:ptCount val="7"/>
                <c:pt idx="0">
                  <c:v>55</c:v>
                </c:pt>
                <c:pt idx="1">
                  <c:v>49</c:v>
                </c:pt>
                <c:pt idx="2">
                  <c:v>47</c:v>
                </c:pt>
                <c:pt idx="3">
                  <c:v>50</c:v>
                </c:pt>
                <c:pt idx="4">
                  <c:v>49</c:v>
                </c:pt>
                <c:pt idx="5">
                  <c:v>49</c:v>
                </c:pt>
                <c:pt idx="6">
                  <c:v>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A38-5047-A8C0-290F61DA661B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GSK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772C2A"/>
              </a:solidFill>
              <a:ln w="9525" cap="flat">
                <a:solidFill>
                  <a:srgbClr val="772C2A"/>
                </a:solidFill>
                <a:prstDash val="solid"/>
                <a:round/>
              </a:ln>
              <a:effectLst/>
            </c:spPr>
          </c:marker>
          <c:xVal>
            <c:numRef>
              <c:f>Sheet1!$B$16:$H$16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Sheet1!$B$17:$H$17</c:f>
              <c:numCache>
                <c:formatCode>General</c:formatCode>
                <c:ptCount val="7"/>
                <c:pt idx="0">
                  <c:v>56</c:v>
                </c:pt>
                <c:pt idx="1">
                  <c:v>56</c:v>
                </c:pt>
                <c:pt idx="2">
                  <c:v>55</c:v>
                </c:pt>
                <c:pt idx="3">
                  <c:v>56</c:v>
                </c:pt>
                <c:pt idx="4">
                  <c:v>56</c:v>
                </c:pt>
                <c:pt idx="5">
                  <c:v>63</c:v>
                </c:pt>
                <c:pt idx="6">
                  <c:v>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A38-5047-A8C0-290F61DA661B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Hypera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5F7530"/>
              </a:solidFill>
              <a:ln w="9525" cap="flat">
                <a:solidFill>
                  <a:srgbClr val="5F7530"/>
                </a:solidFill>
                <a:prstDash val="solid"/>
                <a:round/>
              </a:ln>
              <a:effectLst/>
            </c:spPr>
          </c:marker>
          <c:xVal>
            <c:numRef>
              <c:f>Sheet1!$B$18:$H$18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Sheet1!$B$19:$H$19</c:f>
              <c:numCache>
                <c:formatCode>General</c:formatCode>
                <c:ptCount val="7"/>
                <c:pt idx="0">
                  <c:v>49</c:v>
                </c:pt>
                <c:pt idx="1">
                  <c:v>55</c:v>
                </c:pt>
                <c:pt idx="2">
                  <c:v>57</c:v>
                </c:pt>
                <c:pt idx="3">
                  <c:v>61</c:v>
                </c:pt>
                <c:pt idx="4">
                  <c:v>57</c:v>
                </c:pt>
                <c:pt idx="5">
                  <c:v>61</c:v>
                </c:pt>
                <c:pt idx="6">
                  <c:v>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A38-5047-A8C0-290F61DA661B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Johnson &amp; Johnson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4D3B62"/>
              </a:solidFill>
              <a:ln w="9525" cap="flat">
                <a:solidFill>
                  <a:srgbClr val="4D3B62"/>
                </a:solidFill>
                <a:prstDash val="solid"/>
                <a:round/>
              </a:ln>
              <a:effectLst/>
            </c:spPr>
          </c:marker>
          <c:xVal>
            <c:numRef>
              <c:f>Sheet1!$B$20:$H$20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Sheet1!$B$21:$H$21</c:f>
              <c:numCache>
                <c:formatCode>General</c:formatCode>
                <c:ptCount val="7"/>
                <c:pt idx="0">
                  <c:v>70</c:v>
                </c:pt>
                <c:pt idx="1">
                  <c:v>61</c:v>
                </c:pt>
                <c:pt idx="2">
                  <c:v>59</c:v>
                </c:pt>
                <c:pt idx="3">
                  <c:v>60</c:v>
                </c:pt>
                <c:pt idx="4">
                  <c:v>59</c:v>
                </c:pt>
                <c:pt idx="5">
                  <c:v>62</c:v>
                </c:pt>
                <c:pt idx="6">
                  <c:v>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A38-5047-A8C0-290F61DA661B}"/>
            </c:ext>
          </c:extLst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Kimberly-Clark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276A7C"/>
              </a:solidFill>
              <a:ln w="9525" cap="flat">
                <a:solidFill>
                  <a:srgbClr val="276A7C"/>
                </a:solidFill>
                <a:prstDash val="solid"/>
                <a:round/>
              </a:ln>
              <a:effectLst/>
            </c:spPr>
          </c:marker>
          <c:xVal>
            <c:numRef>
              <c:f>Sheet1!$B$22:$H$22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Sheet1!$B$23:$H$23</c:f>
              <c:numCache>
                <c:formatCode>General</c:formatCode>
                <c:ptCount val="7"/>
                <c:pt idx="0">
                  <c:v>61</c:v>
                </c:pt>
                <c:pt idx="1">
                  <c:v>60</c:v>
                </c:pt>
                <c:pt idx="2">
                  <c:v>57</c:v>
                </c:pt>
                <c:pt idx="3">
                  <c:v>59</c:v>
                </c:pt>
                <c:pt idx="4">
                  <c:v>57</c:v>
                </c:pt>
                <c:pt idx="5">
                  <c:v>59</c:v>
                </c:pt>
                <c:pt idx="6">
                  <c:v>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EA38-5047-A8C0-290F61DA661B}"/>
            </c:ext>
          </c:extLst>
        </c:ser>
        <c:ser>
          <c:idx val="11"/>
          <c:order val="11"/>
          <c:tx>
            <c:strRef>
              <c:f>Sheet1!$A$13</c:f>
              <c:strCache>
                <c:ptCount val="1"/>
                <c:pt idx="0">
                  <c:v>L'Oréal Total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B65708"/>
              </a:solidFill>
              <a:ln w="9525" cap="flat">
                <a:solidFill>
                  <a:srgbClr val="B65708"/>
                </a:solidFill>
                <a:prstDash val="solid"/>
                <a:round/>
              </a:ln>
              <a:effectLst/>
            </c:spPr>
          </c:marker>
          <c:xVal>
            <c:numRef>
              <c:f>Sheet1!$B$24:$H$24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Sheet1!$B$25:$H$25</c:f>
              <c:numCache>
                <c:formatCode>General</c:formatCode>
                <c:ptCount val="7"/>
                <c:pt idx="0">
                  <c:v>62</c:v>
                </c:pt>
                <c:pt idx="1">
                  <c:v>56</c:v>
                </c:pt>
                <c:pt idx="2">
                  <c:v>57</c:v>
                </c:pt>
                <c:pt idx="3">
                  <c:v>62</c:v>
                </c:pt>
                <c:pt idx="4">
                  <c:v>62</c:v>
                </c:pt>
                <c:pt idx="5">
                  <c:v>59</c:v>
                </c:pt>
                <c:pt idx="6">
                  <c:v>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EA38-5047-A8C0-290F61DA661B}"/>
            </c:ext>
          </c:extLst>
        </c:ser>
        <c:ser>
          <c:idx val="12"/>
          <c:order val="12"/>
          <c:tx>
            <c:strRef>
              <c:f>Sheet1!$A$14</c:f>
              <c:strCache>
                <c:ptCount val="1"/>
                <c:pt idx="0">
                  <c:v>Mead Johnson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729ACA"/>
              </a:solidFill>
              <a:ln w="9525" cap="flat">
                <a:solidFill>
                  <a:srgbClr val="729ACA"/>
                </a:solidFill>
                <a:prstDash val="solid"/>
                <a:round/>
              </a:ln>
              <a:effectLst/>
            </c:spPr>
          </c:marker>
          <c:xVal>
            <c:numRef>
              <c:f>Sheet1!$B$26:$H$26</c:f>
              <c:numCache>
                <c:formatCode>General</c:formatCode>
                <c:ptCount val="7"/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Sheet1!$B$27:$H$27</c:f>
              <c:numCache>
                <c:formatCode>General</c:formatCode>
                <c:ptCount val="7"/>
                <c:pt idx="1">
                  <c:v>50</c:v>
                </c:pt>
                <c:pt idx="2">
                  <c:v>46</c:v>
                </c:pt>
                <c:pt idx="3">
                  <c:v>53</c:v>
                </c:pt>
                <c:pt idx="4">
                  <c:v>48</c:v>
                </c:pt>
                <c:pt idx="5">
                  <c:v>49</c:v>
                </c:pt>
                <c:pt idx="6">
                  <c:v>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EA38-5047-A8C0-290F61DA661B}"/>
            </c:ext>
          </c:extLst>
        </c:ser>
        <c:ser>
          <c:idx val="13"/>
          <c:order val="13"/>
          <c:tx>
            <c:strRef>
              <c:f>Sheet1!$A$15</c:f>
              <c:strCache>
                <c:ptCount val="1"/>
                <c:pt idx="0">
                  <c:v>Medley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CD7371"/>
              </a:solidFill>
              <a:ln w="9525" cap="flat">
                <a:solidFill>
                  <a:srgbClr val="CD7371"/>
                </a:solidFill>
                <a:prstDash val="solid"/>
                <a:round/>
              </a:ln>
              <a:effectLst/>
            </c:spPr>
          </c:marker>
          <c:xVal>
            <c:numRef>
              <c:f>Sheet1!$B$28:$H$28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Sheet1!$B$29:$H$29</c:f>
              <c:numCache>
                <c:formatCode>General</c:formatCode>
                <c:ptCount val="7"/>
                <c:pt idx="0">
                  <c:v>47</c:v>
                </c:pt>
                <c:pt idx="1">
                  <c:v>45</c:v>
                </c:pt>
                <c:pt idx="2">
                  <c:v>53</c:v>
                </c:pt>
                <c:pt idx="3">
                  <c:v>55</c:v>
                </c:pt>
                <c:pt idx="4">
                  <c:v>55</c:v>
                </c:pt>
                <c:pt idx="5">
                  <c:v>59</c:v>
                </c:pt>
                <c:pt idx="6">
                  <c:v>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EA38-5047-A8C0-290F61DA661B}"/>
            </c:ext>
          </c:extLst>
        </c:ser>
        <c:ser>
          <c:idx val="14"/>
          <c:order val="14"/>
          <c:tx>
            <c:strRef>
              <c:f>Sheet1!$A$16</c:f>
              <c:strCache>
                <c:ptCount val="1"/>
                <c:pt idx="0">
                  <c:v>Nestlé Nutrition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AFC97A"/>
              </a:solidFill>
              <a:ln w="9525" cap="flat">
                <a:solidFill>
                  <a:srgbClr val="AFC97A"/>
                </a:solidFill>
                <a:prstDash val="solid"/>
                <a:round/>
              </a:ln>
              <a:effectLst/>
            </c:spPr>
          </c:marker>
          <c:xVal>
            <c:numRef>
              <c:f>Sheet1!$B$30:$H$30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Sheet1!$B$31:$H$31</c:f>
              <c:numCache>
                <c:formatCode>General</c:formatCode>
                <c:ptCount val="7"/>
                <c:pt idx="0">
                  <c:v>53</c:v>
                </c:pt>
                <c:pt idx="1">
                  <c:v>51</c:v>
                </c:pt>
                <c:pt idx="2">
                  <c:v>53</c:v>
                </c:pt>
                <c:pt idx="3">
                  <c:v>54</c:v>
                </c:pt>
                <c:pt idx="4">
                  <c:v>53</c:v>
                </c:pt>
                <c:pt idx="5">
                  <c:v>57</c:v>
                </c:pt>
                <c:pt idx="6">
                  <c:v>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EA38-5047-A8C0-290F61DA661B}"/>
            </c:ext>
          </c:extLst>
        </c:ser>
        <c:ser>
          <c:idx val="15"/>
          <c:order val="15"/>
          <c:tx>
            <c:strRef>
              <c:f>Sheet1!$A$17</c:f>
              <c:strCache>
                <c:ptCount val="1"/>
                <c:pt idx="0">
                  <c:v>Nivea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9983B5"/>
              </a:solidFill>
              <a:ln w="9525" cap="flat">
                <a:solidFill>
                  <a:srgbClr val="9983B5"/>
                </a:solidFill>
                <a:prstDash val="solid"/>
                <a:round/>
              </a:ln>
              <a:effectLst/>
            </c:spPr>
          </c:marker>
          <c:xVal>
            <c:numRef>
              <c:f>Sheet1!$B$32:$H$32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Sheet1!$B$33:$H$33</c:f>
              <c:numCache>
                <c:formatCode>General</c:formatCode>
                <c:ptCount val="7"/>
                <c:pt idx="0">
                  <c:v>56</c:v>
                </c:pt>
                <c:pt idx="1">
                  <c:v>62</c:v>
                </c:pt>
                <c:pt idx="2">
                  <c:v>59</c:v>
                </c:pt>
                <c:pt idx="3">
                  <c:v>63</c:v>
                </c:pt>
                <c:pt idx="4">
                  <c:v>62</c:v>
                </c:pt>
                <c:pt idx="5">
                  <c:v>59</c:v>
                </c:pt>
                <c:pt idx="6">
                  <c:v>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EA38-5047-A8C0-290F61DA661B}"/>
            </c:ext>
          </c:extLst>
        </c:ser>
        <c:ser>
          <c:idx val="16"/>
          <c:order val="16"/>
          <c:tx>
            <c:strRef>
              <c:f>Sheet1!$A$18</c:f>
              <c:strCache>
                <c:ptCount val="1"/>
                <c:pt idx="0">
                  <c:v>Novartis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6FBDD1"/>
              </a:solidFill>
              <a:ln w="9525" cap="flat">
                <a:solidFill>
                  <a:srgbClr val="6FBDD1"/>
                </a:solidFill>
                <a:prstDash val="solid"/>
                <a:round/>
              </a:ln>
              <a:effectLst/>
            </c:spPr>
          </c:marker>
          <c:xVal>
            <c:numRef>
              <c:f>Sheet1!$B$34:$H$34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Sheet1!$B$35:$H$35</c:f>
              <c:numCache>
                <c:formatCode>General</c:formatCode>
                <c:ptCount val="7"/>
                <c:pt idx="0">
                  <c:v>55</c:v>
                </c:pt>
                <c:pt idx="1">
                  <c:v>57</c:v>
                </c:pt>
                <c:pt idx="2">
                  <c:v>50</c:v>
                </c:pt>
                <c:pt idx="3">
                  <c:v>53</c:v>
                </c:pt>
                <c:pt idx="4">
                  <c:v>51</c:v>
                </c:pt>
                <c:pt idx="5">
                  <c:v>44</c:v>
                </c:pt>
                <c:pt idx="6">
                  <c:v>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EA38-5047-A8C0-290F61DA661B}"/>
            </c:ext>
          </c:extLst>
        </c:ser>
        <c:ser>
          <c:idx val="17"/>
          <c:order val="17"/>
          <c:tx>
            <c:strRef>
              <c:f>Sheet1!$A$19</c:f>
              <c:strCache>
                <c:ptCount val="1"/>
                <c:pt idx="0">
                  <c:v>Pfizer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F9AB6B"/>
              </a:solidFill>
              <a:ln w="9525" cap="flat">
                <a:solidFill>
                  <a:srgbClr val="F9AB6B"/>
                </a:solidFill>
                <a:prstDash val="solid"/>
                <a:round/>
              </a:ln>
              <a:effectLst/>
            </c:spPr>
          </c:marker>
          <c:xVal>
            <c:numRef>
              <c:f>Sheet1!$B$36:$H$36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Sheet1!$B$37:$H$37</c:f>
              <c:numCache>
                <c:formatCode>General</c:formatCode>
                <c:ptCount val="7"/>
                <c:pt idx="0">
                  <c:v>53</c:v>
                </c:pt>
                <c:pt idx="1">
                  <c:v>58</c:v>
                </c:pt>
                <c:pt idx="2">
                  <c:v>51</c:v>
                </c:pt>
                <c:pt idx="3">
                  <c:v>54</c:v>
                </c:pt>
                <c:pt idx="4">
                  <c:v>54</c:v>
                </c:pt>
                <c:pt idx="5">
                  <c:v>53</c:v>
                </c:pt>
                <c:pt idx="6">
                  <c:v>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EA38-5047-A8C0-290F61DA661B}"/>
            </c:ext>
          </c:extLst>
        </c:ser>
        <c:ser>
          <c:idx val="18"/>
          <c:order val="18"/>
          <c:tx>
            <c:strRef>
              <c:f>Sheet1!$A$20</c:f>
              <c:strCache>
                <c:ptCount val="1"/>
                <c:pt idx="0">
                  <c:v>Procter &amp; Gamble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3A679C"/>
              </a:solidFill>
              <a:ln w="9525" cap="flat">
                <a:solidFill>
                  <a:srgbClr val="3A679C"/>
                </a:solidFill>
                <a:prstDash val="solid"/>
                <a:round/>
              </a:ln>
              <a:effectLst/>
            </c:spPr>
          </c:marker>
          <c:xVal>
            <c:numRef>
              <c:f>Sheet1!$B$38:$H$38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Sheet1!$B$39:$H$39</c:f>
              <c:numCache>
                <c:formatCode>General</c:formatCode>
                <c:ptCount val="7"/>
                <c:pt idx="0">
                  <c:v>58</c:v>
                </c:pt>
                <c:pt idx="1">
                  <c:v>64</c:v>
                </c:pt>
                <c:pt idx="2">
                  <c:v>61</c:v>
                </c:pt>
                <c:pt idx="3">
                  <c:v>68</c:v>
                </c:pt>
                <c:pt idx="4">
                  <c:v>72</c:v>
                </c:pt>
                <c:pt idx="5">
                  <c:v>69</c:v>
                </c:pt>
                <c:pt idx="6">
                  <c:v>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EA38-5047-A8C0-290F61DA661B}"/>
            </c:ext>
          </c:extLst>
        </c:ser>
        <c:ser>
          <c:idx val="19"/>
          <c:order val="19"/>
          <c:tx>
            <c:strRef>
              <c:f>Sheet1!$A$21</c:f>
              <c:strCache>
                <c:ptCount val="1"/>
                <c:pt idx="0">
                  <c:v>Sanofi-Aventis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9F3B38"/>
              </a:solidFill>
              <a:ln w="9525" cap="flat">
                <a:solidFill>
                  <a:srgbClr val="9F3B38"/>
                </a:solidFill>
                <a:prstDash val="solid"/>
                <a:round/>
              </a:ln>
              <a:effectLst/>
            </c:spPr>
          </c:marker>
          <c:xVal>
            <c:numRef>
              <c:f>Sheet1!$B$40:$H$40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Sheet1!$B$41:$H$41</c:f>
              <c:numCache>
                <c:formatCode>General</c:formatCode>
                <c:ptCount val="7"/>
                <c:pt idx="0">
                  <c:v>58</c:v>
                </c:pt>
                <c:pt idx="1">
                  <c:v>59</c:v>
                </c:pt>
                <c:pt idx="2">
                  <c:v>57</c:v>
                </c:pt>
                <c:pt idx="3">
                  <c:v>57</c:v>
                </c:pt>
                <c:pt idx="4">
                  <c:v>59</c:v>
                </c:pt>
                <c:pt idx="5">
                  <c:v>62</c:v>
                </c:pt>
                <c:pt idx="6">
                  <c:v>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EA38-5047-A8C0-290F61DA661B}"/>
            </c:ext>
          </c:extLst>
        </c:ser>
        <c:ser>
          <c:idx val="20"/>
          <c:order val="20"/>
          <c:tx>
            <c:strRef>
              <c:f>Sheet1!$A$22</c:f>
              <c:strCache>
                <c:ptCount val="1"/>
                <c:pt idx="0">
                  <c:v>Takeda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7E9D40"/>
              </a:solidFill>
              <a:ln w="9525" cap="flat">
                <a:solidFill>
                  <a:srgbClr val="7E9D40"/>
                </a:solidFill>
                <a:prstDash val="solid"/>
                <a:round/>
              </a:ln>
              <a:effectLst/>
            </c:spPr>
          </c:marker>
          <c:xVal>
            <c:numRef>
              <c:f>Sheet1!$B$42:$H$42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Sheet1!$B$43:$H$43</c:f>
              <c:numCache>
                <c:formatCode>General</c:formatCode>
                <c:ptCount val="7"/>
                <c:pt idx="0">
                  <c:v>62</c:v>
                </c:pt>
                <c:pt idx="1">
                  <c:v>59</c:v>
                </c:pt>
                <c:pt idx="2">
                  <c:v>57</c:v>
                </c:pt>
                <c:pt idx="3">
                  <c:v>58</c:v>
                </c:pt>
                <c:pt idx="4">
                  <c:v>62</c:v>
                </c:pt>
                <c:pt idx="5">
                  <c:v>62</c:v>
                </c:pt>
                <c:pt idx="6">
                  <c:v>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EA38-5047-A8C0-290F61DA661B}"/>
            </c:ext>
          </c:extLst>
        </c:ser>
        <c:ser>
          <c:idx val="21"/>
          <c:order val="21"/>
          <c:tx>
            <c:strRef>
              <c:f>Sheet1!$A$23</c:f>
              <c:strCache>
                <c:ptCount val="1"/>
                <c:pt idx="0">
                  <c:v>Unilever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664F83"/>
              </a:solidFill>
              <a:ln w="9525" cap="flat">
                <a:solidFill>
                  <a:srgbClr val="664F83"/>
                </a:solidFill>
                <a:prstDash val="solid"/>
                <a:round/>
              </a:ln>
              <a:effectLst/>
            </c:spPr>
          </c:marker>
          <c:xVal>
            <c:numRef>
              <c:f>Sheet1!$B$44:$H$44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Sheet1!$B$45:$H$45</c:f>
              <c:numCache>
                <c:formatCode>General</c:formatCode>
                <c:ptCount val="7"/>
                <c:pt idx="0">
                  <c:v>73</c:v>
                </c:pt>
                <c:pt idx="1">
                  <c:v>71</c:v>
                </c:pt>
                <c:pt idx="2">
                  <c:v>66</c:v>
                </c:pt>
                <c:pt idx="3">
                  <c:v>70</c:v>
                </c:pt>
                <c:pt idx="4">
                  <c:v>68</c:v>
                </c:pt>
                <c:pt idx="5">
                  <c:v>67</c:v>
                </c:pt>
                <c:pt idx="6">
                  <c:v>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EA38-5047-A8C0-290F61DA661B}"/>
            </c:ext>
          </c:extLst>
        </c:ser>
        <c:ser>
          <c:idx val="22"/>
          <c:order val="22"/>
          <c:tx>
            <c:strRef>
              <c:f>Sheet1!$A$24</c:f>
              <c:strCache>
                <c:ptCount val="1"/>
                <c:pt idx="0">
                  <c:v>Araújo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358EA6"/>
              </a:solidFill>
              <a:ln w="9525" cap="flat">
                <a:solidFill>
                  <a:srgbClr val="358EA6"/>
                </a:solidFill>
                <a:prstDash val="solid"/>
                <a:round/>
              </a:ln>
              <a:effectLst/>
            </c:spPr>
          </c:marker>
          <c:xVal>
            <c:numRef>
              <c:f>Sheet1!$B$46:$H$46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Sheet1!$B$47:$H$47</c:f>
              <c:numCache>
                <c:formatCode>General</c:formatCode>
                <c:ptCount val="7"/>
                <c:pt idx="0">
                  <c:v>61</c:v>
                </c:pt>
                <c:pt idx="1">
                  <c:v>70</c:v>
                </c:pt>
                <c:pt idx="2">
                  <c:v>59</c:v>
                </c:pt>
                <c:pt idx="3">
                  <c:v>58</c:v>
                </c:pt>
                <c:pt idx="4">
                  <c:v>56</c:v>
                </c:pt>
                <c:pt idx="5">
                  <c:v>58</c:v>
                </c:pt>
                <c:pt idx="6">
                  <c:v>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EA38-5047-A8C0-290F61DA661B}"/>
            </c:ext>
          </c:extLst>
        </c:ser>
        <c:ser>
          <c:idx val="23"/>
          <c:order val="23"/>
          <c:tx>
            <c:strRef>
              <c:f>Sheet1!$A$25</c:f>
              <c:strCache>
                <c:ptCount val="1"/>
                <c:pt idx="0">
                  <c:v>Catarinense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F3740B"/>
              </a:solidFill>
              <a:ln w="9525" cap="flat">
                <a:solidFill>
                  <a:srgbClr val="F3740B"/>
                </a:solidFill>
                <a:prstDash val="solid"/>
                <a:round/>
              </a:ln>
              <a:effectLst/>
            </c:spPr>
          </c:marker>
          <c:xVal>
            <c:numRef>
              <c:f>Sheet1!$B$48:$H$48</c:f>
              <c:numCache>
                <c:formatCode>General</c:formatCode>
                <c:ptCount val="7"/>
                <c:pt idx="0">
                  <c:v>2013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Sheet1!$B$49:$H$49</c:f>
              <c:numCache>
                <c:formatCode>General</c:formatCode>
                <c:ptCount val="7"/>
                <c:pt idx="0">
                  <c:v>69</c:v>
                </c:pt>
                <c:pt idx="4">
                  <c:v>63</c:v>
                </c:pt>
                <c:pt idx="5">
                  <c:v>60</c:v>
                </c:pt>
                <c:pt idx="6">
                  <c:v>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EA38-5047-A8C0-290F61DA661B}"/>
            </c:ext>
          </c:extLst>
        </c:ser>
        <c:ser>
          <c:idx val="24"/>
          <c:order val="24"/>
          <c:tx>
            <c:strRef>
              <c:f>Sheet1!$A$26</c:f>
              <c:strCache>
                <c:ptCount val="1"/>
                <c:pt idx="0">
                  <c:v>D'avó Farma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95B3D7"/>
              </a:solidFill>
              <a:ln w="9525" cap="flat">
                <a:solidFill>
                  <a:srgbClr val="95B3D7"/>
                </a:solidFill>
                <a:prstDash val="solid"/>
                <a:round/>
              </a:ln>
              <a:effectLst/>
            </c:spPr>
          </c:marker>
          <c:xVal>
            <c:numRef>
              <c:f>Sheet1!$B$50:$H$50</c:f>
              <c:numCache>
                <c:formatCode>General</c:formatCode>
                <c:ptCount val="7"/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Sheet1!$B$51:$H$51</c:f>
              <c:numCache>
                <c:formatCode>General</c:formatCode>
                <c:ptCount val="7"/>
                <c:pt idx="4">
                  <c:v>47</c:v>
                </c:pt>
                <c:pt idx="5">
                  <c:v>48</c:v>
                </c:pt>
                <c:pt idx="6">
                  <c:v>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EA38-5047-A8C0-290F61DA661B}"/>
            </c:ext>
          </c:extLst>
        </c:ser>
        <c:ser>
          <c:idx val="25"/>
          <c:order val="25"/>
          <c:tx>
            <c:strRef>
              <c:f>Sheet1!$A$27</c:f>
              <c:strCache>
                <c:ptCount val="1"/>
                <c:pt idx="0">
                  <c:v>DPSP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D99694"/>
              </a:solidFill>
              <a:ln w="9525" cap="flat">
                <a:solidFill>
                  <a:srgbClr val="D99694"/>
                </a:solidFill>
                <a:prstDash val="solid"/>
                <a:round/>
              </a:ln>
              <a:effectLst/>
            </c:spPr>
          </c:marker>
          <c:xVal>
            <c:numRef>
              <c:f>Sheet1!$B$52:$H$52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Sheet1!$B$53:$H$53</c:f>
              <c:numCache>
                <c:formatCode>General</c:formatCode>
                <c:ptCount val="7"/>
                <c:pt idx="0">
                  <c:v>58</c:v>
                </c:pt>
                <c:pt idx="1">
                  <c:v>53</c:v>
                </c:pt>
                <c:pt idx="2">
                  <c:v>58</c:v>
                </c:pt>
                <c:pt idx="3">
                  <c:v>52</c:v>
                </c:pt>
                <c:pt idx="4">
                  <c:v>55</c:v>
                </c:pt>
                <c:pt idx="5">
                  <c:v>59</c:v>
                </c:pt>
                <c:pt idx="6">
                  <c:v>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EA38-5047-A8C0-290F61DA661B}"/>
            </c:ext>
          </c:extLst>
        </c:ser>
        <c:ser>
          <c:idx val="26"/>
          <c:order val="26"/>
          <c:tx>
            <c:strRef>
              <c:f>Sheet1!$A$28</c:f>
              <c:strCache>
                <c:ptCount val="1"/>
                <c:pt idx="0">
                  <c:v>Drogal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C3D69B"/>
              </a:solidFill>
              <a:ln w="9525" cap="flat">
                <a:solidFill>
                  <a:srgbClr val="C3D69B"/>
                </a:solidFill>
                <a:prstDash val="solid"/>
                <a:round/>
              </a:ln>
              <a:effectLst/>
            </c:spPr>
          </c:marker>
          <c:xVal>
            <c:numRef>
              <c:f>Sheet1!$B$54:$H$54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Sheet1!$B$55:$H$55</c:f>
              <c:numCache>
                <c:formatCode>General</c:formatCode>
                <c:ptCount val="7"/>
                <c:pt idx="0">
                  <c:v>59</c:v>
                </c:pt>
                <c:pt idx="1">
                  <c:v>53</c:v>
                </c:pt>
                <c:pt idx="2">
                  <c:v>54</c:v>
                </c:pt>
                <c:pt idx="3">
                  <c:v>50</c:v>
                </c:pt>
                <c:pt idx="4">
                  <c:v>48</c:v>
                </c:pt>
                <c:pt idx="5">
                  <c:v>56</c:v>
                </c:pt>
                <c:pt idx="6">
                  <c:v>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EA38-5047-A8C0-290F61DA661B}"/>
            </c:ext>
          </c:extLst>
        </c:ser>
        <c:ser>
          <c:idx val="27"/>
          <c:order val="27"/>
          <c:tx>
            <c:strRef>
              <c:f>Sheet1!$A$29</c:f>
              <c:strCache>
                <c:ptCount val="1"/>
                <c:pt idx="0">
                  <c:v>Drogão Super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B3A2C7"/>
              </a:solidFill>
              <a:ln w="9525" cap="flat">
                <a:solidFill>
                  <a:srgbClr val="B3A2C7"/>
                </a:solidFill>
                <a:prstDash val="solid"/>
                <a:round/>
              </a:ln>
              <a:effectLst/>
            </c:spPr>
          </c:marker>
          <c:xVal>
            <c:numRef>
              <c:f>Sheet1!$B$56:$H$56</c:f>
              <c:numCache>
                <c:formatCode>General</c:formatCode>
                <c:ptCount val="7"/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Sheet1!$B$57:$H$57</c:f>
              <c:numCache>
                <c:formatCode>General</c:formatCode>
                <c:ptCount val="7"/>
                <c:pt idx="1">
                  <c:v>55</c:v>
                </c:pt>
                <c:pt idx="2">
                  <c:v>53</c:v>
                </c:pt>
                <c:pt idx="3">
                  <c:v>51</c:v>
                </c:pt>
                <c:pt idx="4">
                  <c:v>50</c:v>
                </c:pt>
                <c:pt idx="5">
                  <c:v>52</c:v>
                </c:pt>
                <c:pt idx="6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EA38-5047-A8C0-290F61DA661B}"/>
            </c:ext>
          </c:extLst>
        </c:ser>
        <c:ser>
          <c:idx val="28"/>
          <c:order val="28"/>
          <c:tx>
            <c:strRef>
              <c:f>Sheet1!$A$30</c:f>
              <c:strCache>
                <c:ptCount val="1"/>
                <c:pt idx="0">
                  <c:v>Drogarias Carrefour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93CDDD"/>
              </a:solidFill>
              <a:ln w="9525" cap="flat">
                <a:solidFill>
                  <a:srgbClr val="93CDDD"/>
                </a:solidFill>
                <a:prstDash val="solid"/>
                <a:round/>
              </a:ln>
              <a:effectLst/>
            </c:spPr>
          </c:marker>
          <c:xVal>
            <c:numRef>
              <c:f>Sheet1!$B$58:$H$58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Sheet1!$B$59:$H$59</c:f>
              <c:numCache>
                <c:formatCode>General</c:formatCode>
                <c:ptCount val="7"/>
                <c:pt idx="0">
                  <c:v>53</c:v>
                </c:pt>
                <c:pt idx="1">
                  <c:v>43</c:v>
                </c:pt>
                <c:pt idx="2">
                  <c:v>49</c:v>
                </c:pt>
                <c:pt idx="3">
                  <c:v>48</c:v>
                </c:pt>
                <c:pt idx="4">
                  <c:v>45</c:v>
                </c:pt>
                <c:pt idx="5">
                  <c:v>51</c:v>
                </c:pt>
                <c:pt idx="6">
                  <c:v>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EA38-5047-A8C0-290F61DA661B}"/>
            </c:ext>
          </c:extLst>
        </c:ser>
        <c:ser>
          <c:idx val="29"/>
          <c:order val="29"/>
          <c:tx>
            <c:strRef>
              <c:f>Sheet1!$A$31</c:f>
              <c:strCache>
                <c:ptCount val="1"/>
                <c:pt idx="0">
                  <c:v>Drogarias Coop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FAC090"/>
              </a:solidFill>
              <a:ln w="9525" cap="flat">
                <a:solidFill>
                  <a:srgbClr val="FAC090"/>
                </a:solidFill>
                <a:prstDash val="solid"/>
                <a:round/>
              </a:ln>
              <a:effectLst/>
            </c:spPr>
          </c:marker>
          <c:xVal>
            <c:numRef>
              <c:f>Sheet1!$B$60:$H$60</c:f>
              <c:numCache>
                <c:formatCode>General</c:formatCode>
                <c:ptCount val="7"/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Sheet1!$B$61:$H$61</c:f>
              <c:numCache>
                <c:formatCode>General</c:formatCode>
                <c:ptCount val="7"/>
                <c:pt idx="2">
                  <c:v>51</c:v>
                </c:pt>
                <c:pt idx="3">
                  <c:v>54</c:v>
                </c:pt>
                <c:pt idx="4">
                  <c:v>48</c:v>
                </c:pt>
                <c:pt idx="5">
                  <c:v>52</c:v>
                </c:pt>
                <c:pt idx="6">
                  <c:v>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EA38-5047-A8C0-290F61DA661B}"/>
            </c:ext>
          </c:extLst>
        </c:ser>
        <c:ser>
          <c:idx val="30"/>
          <c:order val="30"/>
          <c:tx>
            <c:strRef>
              <c:f>Sheet1!$A$32</c:f>
              <c:strCache>
                <c:ptCount val="1"/>
                <c:pt idx="0">
                  <c:v>Drogarias Extra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254061"/>
              </a:solidFill>
              <a:ln w="9525" cap="flat">
                <a:solidFill>
                  <a:srgbClr val="254061"/>
                </a:solidFill>
                <a:prstDash val="solid"/>
                <a:round/>
              </a:ln>
              <a:effectLst/>
            </c:spPr>
          </c:marker>
          <c:xVal>
            <c:numRef>
              <c:f>Sheet1!$B$62:$H$62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Sheet1!$B$63:$H$63</c:f>
              <c:numCache>
                <c:formatCode>General</c:formatCode>
                <c:ptCount val="7"/>
                <c:pt idx="0">
                  <c:v>55</c:v>
                </c:pt>
                <c:pt idx="1">
                  <c:v>49</c:v>
                </c:pt>
                <c:pt idx="2">
                  <c:v>45</c:v>
                </c:pt>
                <c:pt idx="3">
                  <c:v>44</c:v>
                </c:pt>
                <c:pt idx="4">
                  <c:v>49</c:v>
                </c:pt>
                <c:pt idx="5">
                  <c:v>48</c:v>
                </c:pt>
                <c:pt idx="6">
                  <c:v>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EA38-5047-A8C0-290F61DA661B}"/>
            </c:ext>
          </c:extLst>
        </c:ser>
        <c:ser>
          <c:idx val="31"/>
          <c:order val="31"/>
          <c:tx>
            <c:strRef>
              <c:f>Sheet1!$A$33</c:f>
              <c:strCache>
                <c:ptCount val="1"/>
                <c:pt idx="0">
                  <c:v>Drogarias Globo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632523"/>
              </a:solidFill>
              <a:ln w="9525" cap="flat">
                <a:solidFill>
                  <a:srgbClr val="632523"/>
                </a:solidFill>
                <a:prstDash val="solid"/>
                <a:round/>
              </a:ln>
              <a:effectLst/>
            </c:spPr>
          </c:marker>
          <c:xVal>
            <c:numRef>
              <c:f>Sheet1!$B$64:$H$64</c:f>
              <c:numCache>
                <c:formatCode>General</c:formatCode>
                <c:ptCount val="7"/>
                <c:pt idx="6">
                  <c:v>2019</c:v>
                </c:pt>
              </c:numCache>
            </c:numRef>
          </c:xVal>
          <c:yVal>
            <c:numRef>
              <c:f>Sheet1!$B$65:$H$65</c:f>
              <c:numCache>
                <c:formatCode>General</c:formatCode>
                <c:ptCount val="7"/>
                <c:pt idx="6">
                  <c:v>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EA38-5047-A8C0-290F61DA661B}"/>
            </c:ext>
          </c:extLst>
        </c:ser>
        <c:ser>
          <c:idx val="32"/>
          <c:order val="32"/>
          <c:tx>
            <c:strRef>
              <c:f>Sheet1!$A$34</c:f>
              <c:strCache>
                <c:ptCount val="1"/>
                <c:pt idx="0">
                  <c:v>Farmabem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4F6228"/>
              </a:solidFill>
              <a:ln w="9525" cap="flat">
                <a:solidFill>
                  <a:srgbClr val="4F6228"/>
                </a:solidFill>
                <a:prstDash val="solid"/>
                <a:round/>
              </a:ln>
              <a:effectLst/>
            </c:spPr>
          </c:marker>
          <c:xVal>
            <c:numRef>
              <c:f>Sheet1!$B$66:$H$66</c:f>
              <c:numCache>
                <c:formatCode>General</c:formatCode>
                <c:ptCount val="7"/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Sheet1!$B$67:$H$67</c:f>
              <c:numCache>
                <c:formatCode>General</c:formatCode>
                <c:ptCount val="7"/>
                <c:pt idx="4">
                  <c:v>54</c:v>
                </c:pt>
                <c:pt idx="5">
                  <c:v>55</c:v>
                </c:pt>
                <c:pt idx="6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EA38-5047-A8C0-290F61DA661B}"/>
            </c:ext>
          </c:extLst>
        </c:ser>
        <c:ser>
          <c:idx val="33"/>
          <c:order val="33"/>
          <c:tx>
            <c:strRef>
              <c:f>Sheet1!$A$35</c:f>
              <c:strCache>
                <c:ptCount val="1"/>
                <c:pt idx="0">
                  <c:v>Farmácias Walmart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403152"/>
              </a:solidFill>
              <a:ln w="9525" cap="flat">
                <a:solidFill>
                  <a:srgbClr val="403152"/>
                </a:solidFill>
                <a:prstDash val="solid"/>
                <a:round/>
              </a:ln>
              <a:effectLst/>
            </c:spPr>
          </c:marker>
          <c:xVal>
            <c:numRef>
              <c:f>Sheet1!$B$68:$H$68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Sheet1!$B$69:$H$69</c:f>
              <c:numCache>
                <c:formatCode>General</c:formatCode>
                <c:ptCount val="7"/>
                <c:pt idx="0">
                  <c:v>51</c:v>
                </c:pt>
                <c:pt idx="1">
                  <c:v>48</c:v>
                </c:pt>
                <c:pt idx="2">
                  <c:v>50</c:v>
                </c:pt>
                <c:pt idx="3">
                  <c:v>47</c:v>
                </c:pt>
                <c:pt idx="4">
                  <c:v>43</c:v>
                </c:pt>
                <c:pt idx="5">
                  <c:v>48</c:v>
                </c:pt>
                <c:pt idx="6">
                  <c:v>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EA38-5047-A8C0-290F61DA661B}"/>
            </c:ext>
          </c:extLst>
        </c:ser>
        <c:ser>
          <c:idx val="34"/>
          <c:order val="34"/>
          <c:tx>
            <c:strRef>
              <c:f>Sheet1!$A$36</c:f>
              <c:strCache>
                <c:ptCount val="1"/>
                <c:pt idx="0">
                  <c:v>Farmais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215968"/>
              </a:solidFill>
              <a:ln w="9525" cap="flat">
                <a:solidFill>
                  <a:srgbClr val="215968"/>
                </a:solidFill>
                <a:prstDash val="solid"/>
                <a:round/>
              </a:ln>
              <a:effectLst/>
            </c:spPr>
          </c:marker>
          <c:xVal>
            <c:numRef>
              <c:f>Sheet1!$B$70:$H$70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Sheet1!$B$71:$H$71</c:f>
              <c:numCache>
                <c:formatCode>General</c:formatCode>
                <c:ptCount val="7"/>
                <c:pt idx="0">
                  <c:v>49</c:v>
                </c:pt>
                <c:pt idx="1">
                  <c:v>38</c:v>
                </c:pt>
                <c:pt idx="2">
                  <c:v>44</c:v>
                </c:pt>
                <c:pt idx="3">
                  <c:v>50</c:v>
                </c:pt>
                <c:pt idx="4">
                  <c:v>42</c:v>
                </c:pt>
                <c:pt idx="5">
                  <c:v>44</c:v>
                </c:pt>
                <c:pt idx="6">
                  <c:v>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EA38-5047-A8C0-290F61DA661B}"/>
            </c:ext>
          </c:extLst>
        </c:ser>
        <c:ser>
          <c:idx val="35"/>
          <c:order val="35"/>
          <c:tx>
            <c:strRef>
              <c:f>Sheet1!$A$37</c:f>
              <c:strCache>
                <c:ptCount val="1"/>
                <c:pt idx="0">
                  <c:v>Imifarma/ Extrafarma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984807"/>
              </a:solidFill>
              <a:ln w="9525" cap="flat">
                <a:solidFill>
                  <a:srgbClr val="984807"/>
                </a:solidFill>
                <a:prstDash val="solid"/>
                <a:round/>
              </a:ln>
              <a:effectLst/>
            </c:spPr>
          </c:marker>
          <c:xVal>
            <c:numRef>
              <c:f>Sheet1!$B$72:$H$72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Sheet1!$B$73:$H$73</c:f>
              <c:numCache>
                <c:formatCode>General</c:formatCode>
                <c:ptCount val="7"/>
                <c:pt idx="0">
                  <c:v>51</c:v>
                </c:pt>
                <c:pt idx="1">
                  <c:v>52</c:v>
                </c:pt>
                <c:pt idx="2">
                  <c:v>55</c:v>
                </c:pt>
                <c:pt idx="3">
                  <c:v>53</c:v>
                </c:pt>
                <c:pt idx="4">
                  <c:v>58</c:v>
                </c:pt>
                <c:pt idx="5">
                  <c:v>55</c:v>
                </c:pt>
                <c:pt idx="6">
                  <c:v>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EA38-5047-A8C0-290F61DA661B}"/>
            </c:ext>
          </c:extLst>
        </c:ser>
        <c:ser>
          <c:idx val="36"/>
          <c:order val="36"/>
          <c:tx>
            <c:strRef>
              <c:f>Sheet1!$A$38</c:f>
              <c:strCache>
                <c:ptCount val="1"/>
                <c:pt idx="0">
                  <c:v>Indiana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84A7D1"/>
              </a:solidFill>
              <a:ln w="9525" cap="flat">
                <a:solidFill>
                  <a:srgbClr val="84A7D1"/>
                </a:solidFill>
                <a:prstDash val="solid"/>
                <a:round/>
              </a:ln>
              <a:effectLst/>
            </c:spPr>
          </c:marker>
          <c:xVal>
            <c:numRef>
              <c:f>Sheet1!$B$74:$H$74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Sheet1!$B$75:$H$75</c:f>
              <c:numCache>
                <c:formatCode>General</c:formatCode>
                <c:ptCount val="7"/>
                <c:pt idx="0">
                  <c:v>46</c:v>
                </c:pt>
                <c:pt idx="1">
                  <c:v>59</c:v>
                </c:pt>
                <c:pt idx="2">
                  <c:v>46</c:v>
                </c:pt>
                <c:pt idx="3">
                  <c:v>48</c:v>
                </c:pt>
                <c:pt idx="4">
                  <c:v>55</c:v>
                </c:pt>
                <c:pt idx="5">
                  <c:v>58</c:v>
                </c:pt>
                <c:pt idx="6">
                  <c:v>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EA38-5047-A8C0-290F61DA661B}"/>
            </c:ext>
          </c:extLst>
        </c:ser>
        <c:ser>
          <c:idx val="37"/>
          <c:order val="37"/>
          <c:tx>
            <c:strRef>
              <c:f>Sheet1!$A$39</c:f>
              <c:strCache>
                <c:ptCount val="1"/>
                <c:pt idx="0">
                  <c:v>Minas Brasil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D38582"/>
              </a:solidFill>
              <a:ln w="9525" cap="flat">
                <a:solidFill>
                  <a:srgbClr val="D38582"/>
                </a:solidFill>
                <a:prstDash val="solid"/>
                <a:round/>
              </a:ln>
              <a:effectLst/>
            </c:spPr>
          </c:marker>
          <c:xVal>
            <c:numRef>
              <c:f>Sheet1!$B$76:$H$76</c:f>
              <c:numCache>
                <c:formatCode>General</c:formatCode>
                <c:ptCount val="7"/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Sheet1!$B$77:$H$77</c:f>
              <c:numCache>
                <c:formatCode>General</c:formatCode>
                <c:ptCount val="7"/>
                <c:pt idx="1">
                  <c:v>48</c:v>
                </c:pt>
                <c:pt idx="2">
                  <c:v>44</c:v>
                </c:pt>
                <c:pt idx="3">
                  <c:v>48</c:v>
                </c:pt>
                <c:pt idx="4">
                  <c:v>46</c:v>
                </c:pt>
                <c:pt idx="5">
                  <c:v>44</c:v>
                </c:pt>
                <c:pt idx="6">
                  <c:v>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EA38-5047-A8C0-290F61DA661B}"/>
            </c:ext>
          </c:extLst>
        </c:ser>
        <c:ser>
          <c:idx val="38"/>
          <c:order val="38"/>
          <c:tx>
            <c:strRef>
              <c:f>Sheet1!$A$40</c:f>
              <c:strCache>
                <c:ptCount val="1"/>
                <c:pt idx="0">
                  <c:v>Moderna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B9CF8B"/>
              </a:solidFill>
              <a:ln w="9525" cap="flat">
                <a:solidFill>
                  <a:srgbClr val="B9CF8B"/>
                </a:solidFill>
                <a:prstDash val="solid"/>
                <a:round/>
              </a:ln>
              <a:effectLst/>
            </c:spPr>
          </c:marker>
          <c:xVal>
            <c:numRef>
              <c:f>Sheet1!$B$78:$H$78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Sheet1!$B$79:$H$79</c:f>
              <c:numCache>
                <c:formatCode>General</c:formatCode>
                <c:ptCount val="7"/>
                <c:pt idx="0">
                  <c:v>40</c:v>
                </c:pt>
                <c:pt idx="1">
                  <c:v>51</c:v>
                </c:pt>
                <c:pt idx="2">
                  <c:v>49</c:v>
                </c:pt>
                <c:pt idx="3">
                  <c:v>38</c:v>
                </c:pt>
                <c:pt idx="4">
                  <c:v>43</c:v>
                </c:pt>
                <c:pt idx="5">
                  <c:v>38</c:v>
                </c:pt>
                <c:pt idx="6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EA38-5047-A8C0-290F61DA661B}"/>
            </c:ext>
          </c:extLst>
        </c:ser>
        <c:ser>
          <c:idx val="39"/>
          <c:order val="39"/>
          <c:tx>
            <c:strRef>
              <c:f>Sheet1!$A$41</c:f>
              <c:strCache>
                <c:ptCount val="1"/>
                <c:pt idx="0">
                  <c:v>Nissei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A693BE"/>
              </a:solidFill>
              <a:ln w="9525" cap="flat">
                <a:solidFill>
                  <a:srgbClr val="A693BE"/>
                </a:solidFill>
                <a:prstDash val="solid"/>
                <a:round/>
              </a:ln>
              <a:effectLst/>
            </c:spPr>
          </c:marker>
          <c:xVal>
            <c:numRef>
              <c:f>Sheet1!$B$80:$H$80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Sheet1!$B$81:$H$81</c:f>
              <c:numCache>
                <c:formatCode>General</c:formatCode>
                <c:ptCount val="7"/>
                <c:pt idx="0">
                  <c:v>51</c:v>
                </c:pt>
                <c:pt idx="1">
                  <c:v>53</c:v>
                </c:pt>
                <c:pt idx="2">
                  <c:v>45</c:v>
                </c:pt>
                <c:pt idx="3">
                  <c:v>40</c:v>
                </c:pt>
                <c:pt idx="4">
                  <c:v>39</c:v>
                </c:pt>
                <c:pt idx="5">
                  <c:v>49</c:v>
                </c:pt>
                <c:pt idx="6">
                  <c:v>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EA38-5047-A8C0-290F61DA661B}"/>
            </c:ext>
          </c:extLst>
        </c:ser>
        <c:ser>
          <c:idx val="40"/>
          <c:order val="40"/>
          <c:tx>
            <c:strRef>
              <c:f>Sheet1!$A$42</c:f>
              <c:strCache>
                <c:ptCount val="1"/>
                <c:pt idx="0">
                  <c:v>Onofre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81C5D7"/>
              </a:solidFill>
              <a:ln w="9525" cap="flat">
                <a:solidFill>
                  <a:srgbClr val="81C5D7"/>
                </a:solidFill>
                <a:prstDash val="solid"/>
                <a:round/>
              </a:ln>
              <a:effectLst/>
            </c:spPr>
          </c:marker>
          <c:xVal>
            <c:numRef>
              <c:f>Sheet1!$B$82:$H$82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Sheet1!$B$83:$H$83</c:f>
              <c:numCache>
                <c:formatCode>General</c:formatCode>
                <c:ptCount val="7"/>
                <c:pt idx="0">
                  <c:v>55</c:v>
                </c:pt>
                <c:pt idx="1">
                  <c:v>54</c:v>
                </c:pt>
                <c:pt idx="2">
                  <c:v>45</c:v>
                </c:pt>
                <c:pt idx="3">
                  <c:v>52</c:v>
                </c:pt>
                <c:pt idx="4">
                  <c:v>50</c:v>
                </c:pt>
                <c:pt idx="5">
                  <c:v>55</c:v>
                </c:pt>
                <c:pt idx="6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EA38-5047-A8C0-290F61DA661B}"/>
            </c:ext>
          </c:extLst>
        </c:ser>
        <c:ser>
          <c:idx val="41"/>
          <c:order val="41"/>
          <c:tx>
            <c:strRef>
              <c:f>Sheet1!$A$43</c:f>
              <c:strCache>
                <c:ptCount val="1"/>
                <c:pt idx="0">
                  <c:v>Pague Menos Farma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F9B67E"/>
              </a:solidFill>
              <a:ln w="9525" cap="flat">
                <a:solidFill>
                  <a:srgbClr val="F9B67E"/>
                </a:solidFill>
                <a:prstDash val="solid"/>
                <a:round/>
              </a:ln>
              <a:effectLst/>
            </c:spPr>
          </c:marker>
          <c:xVal>
            <c:numRef>
              <c:f>Sheet1!$B$84:$H$84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Sheet1!$B$85:$H$85</c:f>
              <c:numCache>
                <c:formatCode>General</c:formatCode>
                <c:ptCount val="7"/>
                <c:pt idx="0">
                  <c:v>68</c:v>
                </c:pt>
                <c:pt idx="1">
                  <c:v>65</c:v>
                </c:pt>
                <c:pt idx="2">
                  <c:v>68</c:v>
                </c:pt>
                <c:pt idx="3">
                  <c:v>61</c:v>
                </c:pt>
                <c:pt idx="4">
                  <c:v>63</c:v>
                </c:pt>
                <c:pt idx="5">
                  <c:v>57</c:v>
                </c:pt>
                <c:pt idx="6">
                  <c:v>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EA38-5047-A8C0-290F61DA661B}"/>
            </c:ext>
          </c:extLst>
        </c:ser>
        <c:ser>
          <c:idx val="42"/>
          <c:order val="42"/>
          <c:tx>
            <c:strRef>
              <c:f>Sheet1!$A$44</c:f>
              <c:strCache>
                <c:ptCount val="1"/>
                <c:pt idx="0">
                  <c:v>Panvel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335A88"/>
              </a:solidFill>
              <a:ln w="9525" cap="flat">
                <a:solidFill>
                  <a:srgbClr val="335A88"/>
                </a:solidFill>
                <a:prstDash val="solid"/>
                <a:round/>
              </a:ln>
              <a:effectLst/>
            </c:spPr>
          </c:marker>
          <c:xVal>
            <c:numRef>
              <c:f>Sheet1!$B$86:$H$86</c:f>
              <c:numCache>
                <c:formatCode>General</c:formatCode>
                <c:ptCount val="7"/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Sheet1!$B$87:$H$87</c:f>
              <c:numCache>
                <c:formatCode>General</c:formatCode>
                <c:ptCount val="7"/>
                <c:pt idx="1">
                  <c:v>65</c:v>
                </c:pt>
                <c:pt idx="2">
                  <c:v>59</c:v>
                </c:pt>
                <c:pt idx="3">
                  <c:v>59</c:v>
                </c:pt>
                <c:pt idx="4">
                  <c:v>62</c:v>
                </c:pt>
                <c:pt idx="5">
                  <c:v>62</c:v>
                </c:pt>
                <c:pt idx="6">
                  <c:v>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EA38-5047-A8C0-290F61DA661B}"/>
            </c:ext>
          </c:extLst>
        </c:ser>
        <c:ser>
          <c:idx val="43"/>
          <c:order val="43"/>
          <c:tx>
            <c:strRef>
              <c:f>Sheet1!$A$45</c:f>
              <c:strCache>
                <c:ptCount val="1"/>
                <c:pt idx="0">
                  <c:v>Permanente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8B3431"/>
              </a:solidFill>
              <a:ln w="9525" cap="flat">
                <a:solidFill>
                  <a:srgbClr val="8B3431"/>
                </a:solidFill>
                <a:prstDash val="solid"/>
                <a:round/>
              </a:ln>
              <a:effectLst/>
            </c:spPr>
          </c:marker>
          <c:xVal>
            <c:numRef>
              <c:f>Sheet1!$B$88:$H$88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Sheet1!$B$89:$H$89</c:f>
              <c:numCache>
                <c:formatCode>General</c:formatCode>
                <c:ptCount val="7"/>
                <c:pt idx="0">
                  <c:v>36</c:v>
                </c:pt>
                <c:pt idx="1">
                  <c:v>35</c:v>
                </c:pt>
                <c:pt idx="2">
                  <c:v>50</c:v>
                </c:pt>
                <c:pt idx="3">
                  <c:v>54</c:v>
                </c:pt>
                <c:pt idx="4">
                  <c:v>55</c:v>
                </c:pt>
                <c:pt idx="5">
                  <c:v>54</c:v>
                </c:pt>
                <c:pt idx="6">
                  <c:v>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EA38-5047-A8C0-290F61DA661B}"/>
            </c:ext>
          </c:extLst>
        </c:ser>
        <c:ser>
          <c:idx val="44"/>
          <c:order val="44"/>
          <c:tx>
            <c:strRef>
              <c:f>Sheet1!$A$46</c:f>
              <c:strCache>
                <c:ptCount val="1"/>
                <c:pt idx="0">
                  <c:v>Profarma Varejo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6F8938"/>
              </a:solidFill>
              <a:ln w="9525" cap="flat">
                <a:solidFill>
                  <a:srgbClr val="6F8938"/>
                </a:solidFill>
                <a:prstDash val="solid"/>
                <a:round/>
              </a:ln>
              <a:effectLst/>
            </c:spPr>
          </c:marker>
          <c:xVal>
            <c:numRef>
              <c:f>Sheet1!$B$90:$H$90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Sheet1!$B$91:$H$91</c:f>
              <c:numCache>
                <c:formatCode>General</c:formatCode>
                <c:ptCount val="7"/>
                <c:pt idx="0">
                  <c:v>40</c:v>
                </c:pt>
                <c:pt idx="1">
                  <c:v>48</c:v>
                </c:pt>
                <c:pt idx="2">
                  <c:v>47</c:v>
                </c:pt>
                <c:pt idx="3">
                  <c:v>44</c:v>
                </c:pt>
                <c:pt idx="4">
                  <c:v>47</c:v>
                </c:pt>
                <c:pt idx="5">
                  <c:v>48</c:v>
                </c:pt>
                <c:pt idx="6">
                  <c:v>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EA38-5047-A8C0-290F61DA661B}"/>
            </c:ext>
          </c:extLst>
        </c:ser>
        <c:ser>
          <c:idx val="45"/>
          <c:order val="45"/>
          <c:tx>
            <c:strRef>
              <c:f>Sheet1!$A$47</c:f>
              <c:strCache>
                <c:ptCount val="1"/>
                <c:pt idx="0">
                  <c:v>RaiaDrogasil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594573"/>
              </a:solidFill>
              <a:ln w="9525" cap="flat">
                <a:solidFill>
                  <a:srgbClr val="594573"/>
                </a:solidFill>
                <a:prstDash val="solid"/>
                <a:round/>
              </a:ln>
              <a:effectLst/>
            </c:spPr>
          </c:marker>
          <c:xVal>
            <c:numRef>
              <c:f>Sheet1!$B$92:$H$92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Sheet1!$B$93:$H$93</c:f>
              <c:numCache>
                <c:formatCode>General</c:formatCode>
                <c:ptCount val="7"/>
                <c:pt idx="0">
                  <c:v>69</c:v>
                </c:pt>
                <c:pt idx="1">
                  <c:v>65</c:v>
                </c:pt>
                <c:pt idx="2">
                  <c:v>73</c:v>
                </c:pt>
                <c:pt idx="3">
                  <c:v>71</c:v>
                </c:pt>
                <c:pt idx="4">
                  <c:v>75</c:v>
                </c:pt>
                <c:pt idx="5">
                  <c:v>72</c:v>
                </c:pt>
                <c:pt idx="6">
                  <c:v>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EA38-5047-A8C0-290F61DA661B}"/>
            </c:ext>
          </c:extLst>
        </c:ser>
        <c:ser>
          <c:idx val="46"/>
          <c:order val="46"/>
          <c:tx>
            <c:strRef>
              <c:f>Sheet1!$A$48</c:f>
              <c:strCache>
                <c:ptCount val="1"/>
                <c:pt idx="0">
                  <c:v>Redepharma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2E7C91"/>
              </a:solidFill>
              <a:ln w="9525" cap="flat">
                <a:solidFill>
                  <a:srgbClr val="2E7C91"/>
                </a:solidFill>
                <a:prstDash val="solid"/>
                <a:round/>
              </a:ln>
              <a:effectLst/>
            </c:spPr>
          </c:marker>
          <c:xVal>
            <c:numRef>
              <c:f>Sheet1!$B$94:$H$94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Sheet1!$B$95:$H$95</c:f>
              <c:numCache>
                <c:formatCode>General</c:formatCode>
                <c:ptCount val="7"/>
                <c:pt idx="0">
                  <c:v>27</c:v>
                </c:pt>
                <c:pt idx="1">
                  <c:v>49</c:v>
                </c:pt>
                <c:pt idx="2">
                  <c:v>45</c:v>
                </c:pt>
                <c:pt idx="3">
                  <c:v>45</c:v>
                </c:pt>
                <c:pt idx="4">
                  <c:v>48</c:v>
                </c:pt>
                <c:pt idx="5">
                  <c:v>46</c:v>
                </c:pt>
                <c:pt idx="6">
                  <c:v>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EA38-5047-A8C0-290F61DA661B}"/>
            </c:ext>
          </c:extLst>
        </c:ser>
        <c:ser>
          <c:idx val="47"/>
          <c:order val="47"/>
          <c:tx>
            <c:strRef>
              <c:f>Sheet1!$A$49</c:f>
              <c:strCache>
                <c:ptCount val="1"/>
                <c:pt idx="0">
                  <c:v>São Bento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D56509"/>
              </a:solidFill>
              <a:ln w="9525" cap="flat">
                <a:solidFill>
                  <a:srgbClr val="D56509"/>
                </a:solidFill>
                <a:prstDash val="solid"/>
                <a:round/>
              </a:ln>
              <a:effectLst/>
            </c:spPr>
          </c:marker>
          <c:xVal>
            <c:numRef>
              <c:f>Sheet1!$B$96:$H$96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Sheet1!$B$97:$H$97</c:f>
              <c:numCache>
                <c:formatCode>General</c:formatCode>
                <c:ptCount val="7"/>
                <c:pt idx="0">
                  <c:v>38</c:v>
                </c:pt>
                <c:pt idx="1">
                  <c:v>39</c:v>
                </c:pt>
                <c:pt idx="2">
                  <c:v>30</c:v>
                </c:pt>
                <c:pt idx="3">
                  <c:v>29</c:v>
                </c:pt>
                <c:pt idx="4">
                  <c:v>32</c:v>
                </c:pt>
                <c:pt idx="5">
                  <c:v>50</c:v>
                </c:pt>
                <c:pt idx="6">
                  <c:v>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EA38-5047-A8C0-290F61DA661B}"/>
            </c:ext>
          </c:extLst>
        </c:ser>
        <c:ser>
          <c:idx val="48"/>
          <c:order val="48"/>
          <c:tx>
            <c:strRef>
              <c:f>Sheet1!$A$50</c:f>
              <c:strCache>
                <c:ptCount val="1"/>
                <c:pt idx="0">
                  <c:v>São João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A7C0DE"/>
              </a:solidFill>
              <a:ln w="9525" cap="flat">
                <a:solidFill>
                  <a:srgbClr val="A7C0DE"/>
                </a:solidFill>
                <a:prstDash val="solid"/>
                <a:round/>
              </a:ln>
              <a:effectLst/>
            </c:spPr>
          </c:marker>
          <c:xVal>
            <c:numRef>
              <c:f>Sheet1!$B$98:$H$98</c:f>
              <c:numCache>
                <c:formatCode>General</c:formatCode>
                <c:ptCount val="7"/>
                <c:pt idx="0">
                  <c:v>2013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Sheet1!$B$99:$H$99</c:f>
              <c:numCache>
                <c:formatCode>General</c:formatCode>
                <c:ptCount val="7"/>
                <c:pt idx="0">
                  <c:v>55</c:v>
                </c:pt>
                <c:pt idx="2">
                  <c:v>57</c:v>
                </c:pt>
                <c:pt idx="3">
                  <c:v>48</c:v>
                </c:pt>
                <c:pt idx="4">
                  <c:v>53</c:v>
                </c:pt>
                <c:pt idx="5">
                  <c:v>54</c:v>
                </c:pt>
                <c:pt idx="6">
                  <c:v>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EA38-5047-A8C0-290F61DA661B}"/>
            </c:ext>
          </c:extLst>
        </c:ser>
        <c:ser>
          <c:idx val="49"/>
          <c:order val="49"/>
          <c:tx>
            <c:strRef>
              <c:f>Sheet1!$A$51</c:f>
              <c:strCache>
                <c:ptCount val="1"/>
                <c:pt idx="0">
                  <c:v>Ultrafarma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E0A8A6"/>
              </a:solidFill>
              <a:ln w="9525" cap="flat">
                <a:solidFill>
                  <a:srgbClr val="E0A8A6"/>
                </a:solidFill>
                <a:prstDash val="solid"/>
                <a:round/>
              </a:ln>
              <a:effectLst/>
            </c:spPr>
          </c:marker>
          <c:xVal>
            <c:numRef>
              <c:f>Sheet1!$B$100:$H$100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Sheet1!$B$101:$H$101</c:f>
              <c:numCache>
                <c:formatCode>General</c:formatCode>
                <c:ptCount val="7"/>
                <c:pt idx="0">
                  <c:v>69</c:v>
                </c:pt>
                <c:pt idx="1">
                  <c:v>48</c:v>
                </c:pt>
                <c:pt idx="2">
                  <c:v>42</c:v>
                </c:pt>
                <c:pt idx="3">
                  <c:v>44</c:v>
                </c:pt>
                <c:pt idx="4">
                  <c:v>49</c:v>
                </c:pt>
                <c:pt idx="5">
                  <c:v>41</c:v>
                </c:pt>
                <c:pt idx="6">
                  <c:v>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EA38-5047-A8C0-290F61DA661B}"/>
            </c:ext>
          </c:extLst>
        </c:ser>
        <c:ser>
          <c:idx val="50"/>
          <c:order val="50"/>
          <c:tx>
            <c:strRef>
              <c:f>Sheet1!$A$52</c:f>
              <c:strCache>
                <c:ptCount val="1"/>
                <c:pt idx="0">
                  <c:v>Venancio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circle"/>
            <c:size val="2"/>
            <c:spPr>
              <a:solidFill>
                <a:srgbClr val="CDDDAC"/>
              </a:solidFill>
              <a:ln w="9525" cap="flat">
                <a:solidFill>
                  <a:srgbClr val="CDDDAC"/>
                </a:solidFill>
                <a:prstDash val="solid"/>
                <a:round/>
              </a:ln>
              <a:effectLst/>
            </c:spPr>
          </c:marker>
          <c:xVal>
            <c:numRef>
              <c:f>Sheet1!$B$102:$H$102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xVal>
          <c:yVal>
            <c:numRef>
              <c:f>Sheet1!$B$103:$H$103</c:f>
              <c:numCache>
                <c:formatCode>General</c:formatCode>
                <c:ptCount val="7"/>
                <c:pt idx="0">
                  <c:v>76</c:v>
                </c:pt>
                <c:pt idx="1">
                  <c:v>71</c:v>
                </c:pt>
                <c:pt idx="2">
                  <c:v>64</c:v>
                </c:pt>
                <c:pt idx="3">
                  <c:v>68</c:v>
                </c:pt>
                <c:pt idx="4">
                  <c:v>68</c:v>
                </c:pt>
                <c:pt idx="5">
                  <c:v>67</c:v>
                </c:pt>
                <c:pt idx="6">
                  <c:v>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EA38-5047-A8C0-290F61DA6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2003672"/>
        <c:axId val="-2135714520"/>
      </c:scatterChart>
      <c:valAx>
        <c:axId val="213200367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solidFill>
              <a:srgbClr val="BFBFBF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-2135714520"/>
        <c:crosses val="autoZero"/>
        <c:crossBetween val="between"/>
        <c:majorUnit val="1.75"/>
        <c:minorUnit val="0.875"/>
      </c:valAx>
      <c:valAx>
        <c:axId val="-2135714520"/>
        <c:scaling>
          <c:orientation val="minMax"/>
          <c:min val="35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solidFill>
              <a:srgbClr val="BFBFBF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2132003672"/>
        <c:crosses val="autoZero"/>
        <c:crossBetween val="between"/>
        <c:majorUnit val="11.25"/>
        <c:minorUnit val="5.6249999999999813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8313600000000001"/>
          <c:w val="1"/>
          <c:h val="1.68638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00" b="0" i="0" u="none" strike="noStrike">
              <a:solidFill>
                <a:srgbClr val="595959"/>
              </a:solidFill>
              <a:latin typeface="Calibri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09T08:16:50.687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09T08:16:53.380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09T08:16:53.974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09T08:16:57.312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09T08:17:17.645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94713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355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sz="half" idx="13"/>
          </p:nvPr>
        </p:nvSpPr>
        <p:spPr>
          <a:xfrm>
            <a:off x="5307210" y="892967"/>
            <a:ext cx="13751721" cy="83224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7" cy="2000254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7" cy="1589489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xfrm>
            <a:off x="11935816" y="13001625"/>
            <a:ext cx="494509" cy="511170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22600988" y="12759304"/>
            <a:ext cx="590955" cy="66229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358" y="12664454"/>
            <a:ext cx="2824331" cy="675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1288"/>
            <a:ext cx="7546848" cy="133502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1676400" y="1916308"/>
            <a:ext cx="21031200" cy="2568227"/>
          </a:xfrm>
          <a:prstGeom prst="rect">
            <a:avLst/>
          </a:prstGeom>
        </p:spPr>
        <p:txBody>
          <a:bodyPr lIns="91436" tIns="91436" rIns="91436" bIns="91436"/>
          <a:lstStyle>
            <a:lvl1pPr algn="l" defTabSz="1828800">
              <a:lnSpc>
                <a:spcPct val="90000"/>
              </a:lnSpc>
              <a:defRPr sz="8800" b="1" spc="-30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17207898" y="12448450"/>
            <a:ext cx="534604" cy="528502"/>
          </a:xfrm>
          <a:prstGeom prst="rect">
            <a:avLst/>
          </a:prstGeom>
        </p:spPr>
        <p:txBody>
          <a:bodyPr lIns="91436" tIns="91436" rIns="91436" bIns="91436"/>
          <a:lstStyle>
            <a:lvl1pPr algn="ctr" defTabSz="1828800">
              <a:defRPr sz="2400">
                <a:solidFill>
                  <a:srgbClr val="8B8A9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833937" y="4536280"/>
            <a:ext cx="14716127" cy="4643440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pic" sz="half" idx="13"/>
          </p:nvPr>
        </p:nvSpPr>
        <p:spPr>
          <a:xfrm>
            <a:off x="12495609" y="892967"/>
            <a:ext cx="7500941" cy="115728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4387453" y="892967"/>
            <a:ext cx="7500940" cy="5607847"/>
          </a:xfrm>
          <a:prstGeom prst="rect">
            <a:avLst/>
          </a:prstGeom>
        </p:spPr>
        <p:txBody>
          <a:bodyPr lIns="71434" tIns="71434" rIns="71434" bIns="71434" anchor="b"/>
          <a:lstStyle>
            <a:lvl1pPr defTabSz="821529">
              <a:defRPr sz="8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4387453" y="6697264"/>
            <a:ext cx="7500940" cy="5768581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spcBef>
                <a:spcPts val="0"/>
              </a:spcBef>
              <a:buSzTx/>
              <a:buFont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41" cy="88403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4" tIns="71434" rIns="71434" bIns="71434"/>
          <a:lstStyle>
            <a:lvl1pPr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40" cy="8840394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465363" indent="-465363" defTabSz="821529">
              <a:spcBef>
                <a:spcPts val="4500"/>
              </a:spcBef>
              <a:buSzPct val="75000"/>
              <a:buFontTx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08263" indent="-465363" defTabSz="821529">
              <a:spcBef>
                <a:spcPts val="4500"/>
              </a:spcBef>
              <a:buSzPct val="75000"/>
              <a:buFontTx/>
              <a:buChar char="•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51164" indent="-465363" defTabSz="821529">
              <a:spcBef>
                <a:spcPts val="4500"/>
              </a:spcBef>
              <a:buSzPct val="75000"/>
              <a:buFontTx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494064" indent="-465364" defTabSz="821529">
              <a:spcBef>
                <a:spcPts val="4500"/>
              </a:spcBef>
              <a:buSzPct val="75000"/>
              <a:buFontTx/>
              <a:buChar char="•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836964" indent="-465364" defTabSz="821529">
              <a:spcBef>
                <a:spcPts val="4500"/>
              </a:spcBef>
              <a:buSzPct val="75000"/>
              <a:buFontTx/>
              <a:buChar char="•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4387453" y="1785934"/>
            <a:ext cx="15609094" cy="10144130"/>
          </a:xfrm>
          <a:prstGeom prst="rect">
            <a:avLst/>
          </a:prstGeom>
        </p:spPr>
        <p:txBody>
          <a:bodyPr lIns="71434" tIns="71434" rIns="71434" bIns="71434" anchor="ctr"/>
          <a:lstStyle>
            <a:lvl1pPr marL="617361" indent="-617361" defTabSz="821529"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59" indent="-617361" defTabSz="821529">
              <a:spcBef>
                <a:spcPts val="5900"/>
              </a:spcBef>
              <a:buSzPct val="75000"/>
              <a:buFontTx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59" indent="-617359" defTabSz="821529">
              <a:spcBef>
                <a:spcPts val="5900"/>
              </a:spcBef>
              <a:buSzPct val="75000"/>
              <a:buFontTx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59" indent="-617359" defTabSz="821529">
              <a:spcBef>
                <a:spcPts val="5900"/>
              </a:spcBef>
              <a:buSzPct val="75000"/>
              <a:buFontTx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59" indent="-617359" defTabSz="821529">
              <a:spcBef>
                <a:spcPts val="5900"/>
              </a:spcBef>
              <a:buSzPct val="75000"/>
              <a:buFontTx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41" cy="5304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pic" sz="quarter" idx="14"/>
          </p:nvPr>
        </p:nvSpPr>
        <p:spPr>
          <a:xfrm>
            <a:off x="12504353" y="1250154"/>
            <a:ext cx="7500940" cy="53042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sz="half" idx="15"/>
          </p:nvPr>
        </p:nvSpPr>
        <p:spPr>
          <a:xfrm>
            <a:off x="4387453" y="1250154"/>
            <a:ext cx="7500940" cy="112156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4833937" y="8947546"/>
            <a:ext cx="14716127" cy="660801"/>
          </a:xfrm>
          <a:prstGeom prst="rect">
            <a:avLst/>
          </a:prstGeom>
        </p:spPr>
        <p:txBody>
          <a:bodyPr lIns="71434" tIns="71434" rIns="71434" bIns="71434"/>
          <a:lstStyle>
            <a:lvl1pPr marL="0" indent="0" algn="ctr" defTabSz="821529">
              <a:spcBef>
                <a:spcPts val="0"/>
              </a:spcBef>
              <a:buSzTx/>
              <a:buFont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87538" indent="-326411" algn="ctr" defTabSz="821529">
              <a:spcBef>
                <a:spcPts val="0"/>
              </a:spcBef>
              <a:buFontTx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820687" indent="-298428" algn="ctr" defTabSz="821529">
              <a:spcBef>
                <a:spcPts val="0"/>
              </a:spcBef>
              <a:buFontTx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163194" indent="-379817" algn="ctr" defTabSz="821529">
              <a:spcBef>
                <a:spcPts val="0"/>
              </a:spcBef>
              <a:buFontTx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424326" indent="-379817" algn="ctr" defTabSz="821529">
              <a:spcBef>
                <a:spcPts val="0"/>
              </a:spcBef>
              <a:buFontTx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sz="quarter" idx="13"/>
          </p:nvPr>
        </p:nvSpPr>
        <p:spPr>
          <a:xfrm>
            <a:off x="4833937" y="6000353"/>
            <a:ext cx="14716130" cy="965204"/>
          </a:xfrm>
          <a:prstGeom prst="rect">
            <a:avLst/>
          </a:prstGeom>
        </p:spPr>
        <p:txBody>
          <a:bodyPr lIns="71434" tIns="71434" rIns="71434" bIns="71434" anchor="ctr"/>
          <a:lstStyle/>
          <a:p>
            <a:pPr marL="579693" indent="-579693" defTabSz="783985">
              <a:spcBef>
                <a:spcPts val="1200"/>
              </a:spcBef>
              <a:defRPr sz="5328"/>
            </a:pPr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11935816" y="13010554"/>
            <a:ext cx="494509" cy="511171"/>
          </a:xfrm>
          <a:prstGeom prst="rect">
            <a:avLst/>
          </a:prstGeom>
        </p:spPr>
        <p:txBody>
          <a:bodyPr lIns="71434" tIns="71434" rIns="71434" bIns="71434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317011" y="12028268"/>
            <a:ext cx="3643696" cy="144953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31812" y="549806"/>
            <a:ext cx="21960170" cy="2288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896" tIns="108896" rIns="108896" bIns="108896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8896" tIns="108896" rIns="108896" bIns="108896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6884246" y="12381554"/>
            <a:ext cx="590954" cy="662293"/>
          </a:xfrm>
          <a:prstGeom prst="rect">
            <a:avLst/>
          </a:prstGeom>
          <a:ln w="12700">
            <a:miter lim="400000"/>
          </a:ln>
        </p:spPr>
        <p:txBody>
          <a:bodyPr wrap="none" lIns="108896" tIns="108896" rIns="108896" bIns="108896" anchor="ctr">
            <a:spAutoFit/>
          </a:bodyPr>
          <a:lstStyle>
            <a:lvl1pPr algn="r" defTabSz="1088869">
              <a:lnSpc>
                <a:spcPct val="100000"/>
              </a:lnSpc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63" r:id="rId13"/>
  </p:sldLayoutIdLst>
  <p:transition spd="med"/>
  <p:txStyles>
    <p:titleStyle>
      <a:lvl1pPr marL="0" marR="0" indent="0" algn="ct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805130" marR="0" indent="-805130" algn="l" defTabSz="1088869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015953" marR="0" indent="-754826" algn="l" defTabSz="1088869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–"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2375" marR="0" indent="-690118" algn="l" defTabSz="1088869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661710" marR="0" indent="-878333" algn="l" defTabSz="1088869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–"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922839" marR="0" indent="-878332" algn="l" defTabSz="1088869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»"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183963" marR="0" indent="-878332" algn="l" defTabSz="1088869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445091" marR="0" indent="-878332" algn="l" defTabSz="1088869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706216" marR="0" indent="-878332" algn="l" defTabSz="1088869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2967345" marR="0" indent="-878332" algn="l" defTabSz="1088869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08886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tiff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tiff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7.jpe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7.png"/><Relationship Id="rId7" Type="http://schemas.openxmlformats.org/officeDocument/2006/relationships/customXml" Target="../ink/ink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8.png"/><Relationship Id="rId9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a_apres_cash&amp;carry_2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1340" y="195496"/>
            <a:ext cx="1952012" cy="60800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1660295" y="277816"/>
            <a:ext cx="0" cy="380721"/>
          </a:xfrm>
          <a:prstGeom prst="line">
            <a:avLst/>
          </a:prstGeom>
          <a:noFill/>
          <a:ln w="9525" cap="flat" cmpd="sng">
            <a:solidFill>
              <a:srgbClr val="82818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hape 636"/>
          <p:cNvSpPr/>
          <p:nvPr/>
        </p:nvSpPr>
        <p:spPr>
          <a:xfrm>
            <a:off x="12631258" y="4909454"/>
            <a:ext cx="10927534" cy="3897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5400" cap="none" spc="0" dirty="0">
                <a:sym typeface="Helvetica Neue"/>
              </a:rPr>
              <a:t>“O Cash &amp; </a:t>
            </a:r>
            <a:r>
              <a:rPr lang="pt-BR" sz="5400" cap="none" spc="0" dirty="0" err="1">
                <a:sym typeface="Helvetica Neue"/>
              </a:rPr>
              <a:t>Carry</a:t>
            </a:r>
            <a:r>
              <a:rPr lang="pt-BR" sz="5400" cap="none" spc="0" dirty="0">
                <a:sym typeface="Helvetica Neue"/>
              </a:rPr>
              <a:t> e a transformação</a:t>
            </a:r>
          </a:p>
          <a:p>
            <a:pPr algn="l">
              <a:lnSpc>
                <a:spcPct val="120000"/>
              </a:lnSpc>
            </a:pPr>
            <a:r>
              <a:rPr lang="pt-BR" sz="5400" cap="none" spc="0" dirty="0">
                <a:sym typeface="Helvetica Neue"/>
              </a:rPr>
              <a:t>do Varejo  Brasileiro” </a:t>
            </a:r>
          </a:p>
          <a:p>
            <a:pPr algn="l">
              <a:lnSpc>
                <a:spcPct val="120000"/>
              </a:lnSpc>
            </a:pPr>
            <a:r>
              <a:rPr lang="pt-BR" sz="5400" cap="none" spc="0" dirty="0">
                <a:sym typeface="Helvetica Neue"/>
              </a:rPr>
              <a:t>Uma visão da  </a:t>
            </a:r>
            <a:r>
              <a:rPr lang="pt-BR" sz="5400" cap="none" spc="0" dirty="0">
                <a:solidFill>
                  <a:srgbClr val="FC007D"/>
                </a:solidFill>
                <a:sym typeface="Helvetica Neue"/>
              </a:rPr>
              <a:t>Gestão Colaborativa</a:t>
            </a:r>
          </a:p>
          <a:p>
            <a:pPr algn="l">
              <a:lnSpc>
                <a:spcPct val="120000"/>
              </a:lnSpc>
            </a:pPr>
            <a:r>
              <a:rPr lang="pt-BR" sz="5400" cap="none" spc="0" dirty="0">
                <a:solidFill>
                  <a:srgbClr val="FC007D"/>
                </a:solidFill>
                <a:sym typeface="Helvetica Neue"/>
              </a:rPr>
              <a:t> no  Brasil</a:t>
            </a:r>
          </a:p>
        </p:txBody>
      </p:sp>
    </p:spTree>
    <p:extLst>
      <p:ext uri="{BB962C8B-B14F-4D97-AF65-F5344CB8AC3E}">
        <p14:creationId xmlns:p14="http://schemas.microsoft.com/office/powerpoint/2010/main" val="37726905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53270" y="5193821"/>
            <a:ext cx="4603536" cy="3923717"/>
          </a:xfrm>
          <a:prstGeom prst="rect">
            <a:avLst/>
          </a:prstGeom>
          <a:solidFill>
            <a:srgbClr val="1200C4"/>
          </a:solidFill>
          <a:ln w="254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31" name="Shape 427"/>
          <p:cNvSpPr/>
          <p:nvPr/>
        </p:nvSpPr>
        <p:spPr>
          <a:xfrm>
            <a:off x="10132512" y="11064194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8" name="Shape 636"/>
          <p:cNvSpPr/>
          <p:nvPr/>
        </p:nvSpPr>
        <p:spPr>
          <a:xfrm>
            <a:off x="2485659" y="2270627"/>
            <a:ext cx="16994328" cy="215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cap="none" spc="0" dirty="0">
                <a:solidFill>
                  <a:schemeClr val="bg1"/>
                </a:solidFill>
                <a:sym typeface="Helvetica Neue"/>
              </a:rPr>
              <a:t>A importância da colaboração no Cash consolida-se.</a:t>
            </a:r>
          </a:p>
        </p:txBody>
      </p:sp>
      <p:sp>
        <p:nvSpPr>
          <p:cNvPr id="22" name="Shape 636"/>
          <p:cNvSpPr/>
          <p:nvPr/>
        </p:nvSpPr>
        <p:spPr>
          <a:xfrm>
            <a:off x="2971149" y="5871133"/>
            <a:ext cx="4036596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sz="4800" b="1" cap="none" spc="0" dirty="0">
                <a:solidFill>
                  <a:schemeClr val="bg1"/>
                </a:solidFill>
                <a:sym typeface="Helvetica Neue"/>
              </a:rPr>
              <a:t>Ranking </a:t>
            </a:r>
            <a:r>
              <a:rPr lang="pt-BR" sz="4800" b="1" cap="none" spc="0" dirty="0" err="1">
                <a:solidFill>
                  <a:schemeClr val="bg1"/>
                </a:solidFill>
                <a:sym typeface="Helvetica Neue"/>
              </a:rPr>
              <a:t>Advantage</a:t>
            </a:r>
            <a:r>
              <a:rPr lang="pt-BR" sz="4800" b="1" cap="none" spc="0" dirty="0">
                <a:solidFill>
                  <a:schemeClr val="bg1"/>
                </a:solidFill>
                <a:sym typeface="Helvetica Neue"/>
              </a:rPr>
              <a:t> de Prioridades</a:t>
            </a:r>
          </a:p>
        </p:txBody>
      </p:sp>
      <p:pic>
        <p:nvPicPr>
          <p:cNvPr id="10" name="Picture 9" descr="icone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019" y="5080421"/>
            <a:ext cx="3810000" cy="3810000"/>
          </a:xfrm>
          <a:prstGeom prst="rect">
            <a:avLst/>
          </a:prstGeom>
        </p:spPr>
      </p:pic>
      <p:sp>
        <p:nvSpPr>
          <p:cNvPr id="21" name="Shape 636"/>
          <p:cNvSpPr/>
          <p:nvPr/>
        </p:nvSpPr>
        <p:spPr>
          <a:xfrm>
            <a:off x="15738362" y="5664127"/>
            <a:ext cx="3489267" cy="24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16000" b="1" cap="none" spc="-150" dirty="0">
                <a:solidFill>
                  <a:schemeClr val="bg1"/>
                </a:solidFill>
                <a:sym typeface="Helvetica Neue"/>
              </a:rPr>
              <a:t>7º</a:t>
            </a:r>
          </a:p>
        </p:txBody>
      </p:sp>
      <p:pic>
        <p:nvPicPr>
          <p:cNvPr id="11" name="Picture 10" descr="icone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18" y="5080421"/>
            <a:ext cx="3810000" cy="3810000"/>
          </a:xfrm>
          <a:prstGeom prst="rect">
            <a:avLst/>
          </a:prstGeom>
        </p:spPr>
      </p:pic>
      <p:sp>
        <p:nvSpPr>
          <p:cNvPr id="19" name="Shape 636"/>
          <p:cNvSpPr/>
          <p:nvPr/>
        </p:nvSpPr>
        <p:spPr>
          <a:xfrm>
            <a:off x="8014130" y="5748023"/>
            <a:ext cx="3489267" cy="24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16000" b="1" cap="none" spc="-300" dirty="0">
                <a:solidFill>
                  <a:schemeClr val="bg1"/>
                </a:solidFill>
                <a:sym typeface="Helvetica Neue"/>
              </a:rPr>
              <a:t>15º</a:t>
            </a:r>
          </a:p>
        </p:txBody>
      </p:sp>
      <p:sp>
        <p:nvSpPr>
          <p:cNvPr id="25" name="Shape 636"/>
          <p:cNvSpPr/>
          <p:nvPr/>
        </p:nvSpPr>
        <p:spPr>
          <a:xfrm>
            <a:off x="12005554" y="9862524"/>
            <a:ext cx="11128763" cy="2290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6500" cap="none" spc="0" dirty="0">
                <a:sym typeface="Helvetica Neue"/>
              </a:rPr>
              <a:t>Tema ganha relevância para o Cash e as indústrias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1446052" y="10042344"/>
            <a:ext cx="0" cy="2232855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Shape 636"/>
          <p:cNvSpPr/>
          <p:nvPr/>
        </p:nvSpPr>
        <p:spPr>
          <a:xfrm>
            <a:off x="12005554" y="6315029"/>
            <a:ext cx="2381820" cy="110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6600" cap="none" spc="0" dirty="0">
                <a:sym typeface="Helvetica Neue"/>
              </a:rPr>
              <a:t>2014</a:t>
            </a:r>
          </a:p>
        </p:txBody>
      </p:sp>
      <p:sp>
        <p:nvSpPr>
          <p:cNvPr id="28" name="Shape 636"/>
          <p:cNvSpPr/>
          <p:nvPr/>
        </p:nvSpPr>
        <p:spPr>
          <a:xfrm>
            <a:off x="19570699" y="6315029"/>
            <a:ext cx="2381820" cy="1106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6600" cap="none" spc="0" dirty="0">
                <a:solidFill>
                  <a:srgbClr val="FC007D"/>
                </a:solidFill>
                <a:sym typeface="Helvetica Neue"/>
              </a:rPr>
              <a:t>2019</a:t>
            </a:r>
          </a:p>
        </p:txBody>
      </p:sp>
      <p:pic>
        <p:nvPicPr>
          <p:cNvPr id="12" name="Picture 11" descr="set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3626" y="10075616"/>
            <a:ext cx="17925978" cy="212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164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31" name="Shape 427"/>
          <p:cNvSpPr/>
          <p:nvPr/>
        </p:nvSpPr>
        <p:spPr>
          <a:xfrm>
            <a:off x="10310312" y="9824766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8" name="Shape 177">
            <a:extLst>
              <a:ext uri="{FF2B5EF4-FFF2-40B4-BE49-F238E27FC236}">
                <a16:creationId xmlns:a16="http://schemas.microsoft.com/office/drawing/2014/main" id="{6F6F37C7-7FB0-A245-AAAE-D71ADDEBA39F}"/>
              </a:ext>
            </a:extLst>
          </p:cNvPr>
          <p:cNvSpPr/>
          <p:nvPr/>
        </p:nvSpPr>
        <p:spPr>
          <a:xfrm>
            <a:off x="9291296" y="4355678"/>
            <a:ext cx="5414803" cy="119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04BF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500" b="1" dirty="0"/>
              <a:t>JBP</a:t>
            </a:r>
            <a:endParaRPr sz="6500" b="1" dirty="0"/>
          </a:p>
        </p:txBody>
      </p:sp>
      <p:sp>
        <p:nvSpPr>
          <p:cNvPr id="21" name="Shape 177">
            <a:extLst>
              <a:ext uri="{FF2B5EF4-FFF2-40B4-BE49-F238E27FC236}">
                <a16:creationId xmlns:a16="http://schemas.microsoft.com/office/drawing/2014/main" id="{3259B98F-DFF0-CA47-97EA-26FE9526224D}"/>
              </a:ext>
            </a:extLst>
          </p:cNvPr>
          <p:cNvSpPr/>
          <p:nvPr/>
        </p:nvSpPr>
        <p:spPr>
          <a:xfrm>
            <a:off x="14356376" y="3979621"/>
            <a:ext cx="5162369" cy="951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4C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5400" b="1" dirty="0">
                <a:solidFill>
                  <a:srgbClr val="E40076"/>
                </a:solidFill>
              </a:rPr>
              <a:t>CATEGORIA</a:t>
            </a:r>
            <a:endParaRPr sz="5400" b="1" dirty="0">
              <a:solidFill>
                <a:srgbClr val="E40076"/>
              </a:solidFill>
            </a:endParaRPr>
          </a:p>
        </p:txBody>
      </p:sp>
      <p:sp>
        <p:nvSpPr>
          <p:cNvPr id="25" name="Shape 177">
            <a:extLst>
              <a:ext uri="{FF2B5EF4-FFF2-40B4-BE49-F238E27FC236}">
                <a16:creationId xmlns:a16="http://schemas.microsoft.com/office/drawing/2014/main" id="{F28DD748-2D80-5049-9E97-9C5D2ADB8124}"/>
              </a:ext>
            </a:extLst>
          </p:cNvPr>
          <p:cNvSpPr/>
          <p:nvPr/>
        </p:nvSpPr>
        <p:spPr>
          <a:xfrm>
            <a:off x="5500643" y="6004871"/>
            <a:ext cx="4266933" cy="858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10CF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500" b="1" dirty="0"/>
              <a:t>SORTIMENTO</a:t>
            </a:r>
            <a:endParaRPr sz="4500" b="1" dirty="0"/>
          </a:p>
        </p:txBody>
      </p:sp>
      <p:sp>
        <p:nvSpPr>
          <p:cNvPr id="26" name="Shape 177">
            <a:extLst>
              <a:ext uri="{FF2B5EF4-FFF2-40B4-BE49-F238E27FC236}">
                <a16:creationId xmlns:a16="http://schemas.microsoft.com/office/drawing/2014/main" id="{FE2C37FE-70D0-F54E-AA50-CFDA557A8CC9}"/>
              </a:ext>
            </a:extLst>
          </p:cNvPr>
          <p:cNvSpPr/>
          <p:nvPr/>
        </p:nvSpPr>
        <p:spPr>
          <a:xfrm>
            <a:off x="14267370" y="4883987"/>
            <a:ext cx="7756412" cy="119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AC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500" b="1" dirty="0"/>
              <a:t>RENTABILIDADE</a:t>
            </a:r>
            <a:endParaRPr sz="6500" b="1" dirty="0"/>
          </a:p>
        </p:txBody>
      </p:sp>
      <p:sp>
        <p:nvSpPr>
          <p:cNvPr id="27" name="Shape 177">
            <a:extLst>
              <a:ext uri="{FF2B5EF4-FFF2-40B4-BE49-F238E27FC236}">
                <a16:creationId xmlns:a16="http://schemas.microsoft.com/office/drawing/2014/main" id="{BB07C451-5437-8C42-A8F0-8F6E86D98A96}"/>
              </a:ext>
            </a:extLst>
          </p:cNvPr>
          <p:cNvSpPr/>
          <p:nvPr/>
        </p:nvSpPr>
        <p:spPr>
          <a:xfrm>
            <a:off x="7334798" y="7274270"/>
            <a:ext cx="4542282" cy="119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500" dirty="0">
                <a:solidFill>
                  <a:srgbClr val="FDA708"/>
                </a:solidFill>
              </a:rPr>
              <a:t>RUPTURA</a:t>
            </a:r>
          </a:p>
        </p:txBody>
      </p:sp>
      <p:sp>
        <p:nvSpPr>
          <p:cNvPr id="28" name="Shape 177">
            <a:extLst>
              <a:ext uri="{FF2B5EF4-FFF2-40B4-BE49-F238E27FC236}">
                <a16:creationId xmlns:a16="http://schemas.microsoft.com/office/drawing/2014/main" id="{D85D1DAF-0491-6D4D-A3C9-156233B0EFCC}"/>
              </a:ext>
            </a:extLst>
          </p:cNvPr>
          <p:cNvSpPr/>
          <p:nvPr/>
        </p:nvSpPr>
        <p:spPr>
          <a:xfrm>
            <a:off x="11998697" y="4441426"/>
            <a:ext cx="3595258" cy="795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AC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400" b="1" dirty="0"/>
              <a:t>LOJA</a:t>
            </a:r>
          </a:p>
        </p:txBody>
      </p:sp>
      <p:sp>
        <p:nvSpPr>
          <p:cNvPr id="29" name="Shape 177">
            <a:extLst>
              <a:ext uri="{FF2B5EF4-FFF2-40B4-BE49-F238E27FC236}">
                <a16:creationId xmlns:a16="http://schemas.microsoft.com/office/drawing/2014/main" id="{AF443C69-2447-9E42-9ECA-E877B9EC77B4}"/>
              </a:ext>
            </a:extLst>
          </p:cNvPr>
          <p:cNvSpPr/>
          <p:nvPr/>
        </p:nvSpPr>
        <p:spPr>
          <a:xfrm>
            <a:off x="7187358" y="4256251"/>
            <a:ext cx="4330799" cy="73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56BC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000" b="1" dirty="0">
                <a:solidFill>
                  <a:srgbClr val="18BA4A"/>
                </a:solidFill>
              </a:rPr>
              <a:t>INVESTIMENTO</a:t>
            </a:r>
            <a:endParaRPr sz="4000" b="1" dirty="0">
              <a:solidFill>
                <a:srgbClr val="18BA4A"/>
              </a:solidFill>
            </a:endParaRPr>
          </a:p>
        </p:txBody>
      </p:sp>
      <p:sp>
        <p:nvSpPr>
          <p:cNvPr id="30" name="Shape 177">
            <a:extLst>
              <a:ext uri="{FF2B5EF4-FFF2-40B4-BE49-F238E27FC236}">
                <a16:creationId xmlns:a16="http://schemas.microsoft.com/office/drawing/2014/main" id="{DDECA529-C776-8448-836E-261B35043A32}"/>
              </a:ext>
            </a:extLst>
          </p:cNvPr>
          <p:cNvSpPr/>
          <p:nvPr/>
        </p:nvSpPr>
        <p:spPr>
          <a:xfrm>
            <a:off x="3687618" y="4900332"/>
            <a:ext cx="7461889" cy="119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04BF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500" b="1" dirty="0">
                <a:solidFill>
                  <a:srgbClr val="E40076"/>
                </a:solidFill>
              </a:rPr>
              <a:t>ABASTECIMENTO</a:t>
            </a:r>
            <a:endParaRPr sz="6500" b="1" dirty="0">
              <a:solidFill>
                <a:srgbClr val="E40076"/>
              </a:solidFill>
            </a:endParaRPr>
          </a:p>
        </p:txBody>
      </p:sp>
      <p:sp>
        <p:nvSpPr>
          <p:cNvPr id="32" name="Shape 177">
            <a:extLst>
              <a:ext uri="{FF2B5EF4-FFF2-40B4-BE49-F238E27FC236}">
                <a16:creationId xmlns:a16="http://schemas.microsoft.com/office/drawing/2014/main" id="{59A08979-ED98-F041-B165-0BEB47BEDBF3}"/>
              </a:ext>
            </a:extLst>
          </p:cNvPr>
          <p:cNvSpPr/>
          <p:nvPr/>
        </p:nvSpPr>
        <p:spPr>
          <a:xfrm>
            <a:off x="15526415" y="6888312"/>
            <a:ext cx="3512353" cy="857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4C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800" b="1" dirty="0">
                <a:solidFill>
                  <a:srgbClr val="1ACBB6"/>
                </a:solidFill>
              </a:rPr>
              <a:t>ITENS</a:t>
            </a:r>
            <a:endParaRPr sz="4800" b="1" dirty="0">
              <a:solidFill>
                <a:srgbClr val="1ACBB6"/>
              </a:solidFill>
            </a:endParaRPr>
          </a:p>
        </p:txBody>
      </p:sp>
      <p:sp>
        <p:nvSpPr>
          <p:cNvPr id="33" name="Shape 177">
            <a:extLst>
              <a:ext uri="{FF2B5EF4-FFF2-40B4-BE49-F238E27FC236}">
                <a16:creationId xmlns:a16="http://schemas.microsoft.com/office/drawing/2014/main" id="{DDECA529-C776-8448-836E-261B35043A32}"/>
              </a:ext>
            </a:extLst>
          </p:cNvPr>
          <p:cNvSpPr/>
          <p:nvPr/>
        </p:nvSpPr>
        <p:spPr>
          <a:xfrm>
            <a:off x="9498816" y="5838160"/>
            <a:ext cx="8580538" cy="119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04BF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6500" b="1" dirty="0">
                <a:solidFill>
                  <a:srgbClr val="E40076"/>
                </a:solidFill>
              </a:rPr>
              <a:t>RELACIONAMENTO</a:t>
            </a:r>
            <a:endParaRPr sz="6500" b="1" dirty="0">
              <a:solidFill>
                <a:srgbClr val="E40076"/>
              </a:solidFill>
            </a:endParaRPr>
          </a:p>
        </p:txBody>
      </p:sp>
      <p:sp>
        <p:nvSpPr>
          <p:cNvPr id="34" name="Shape 177">
            <a:extLst>
              <a:ext uri="{FF2B5EF4-FFF2-40B4-BE49-F238E27FC236}">
                <a16:creationId xmlns:a16="http://schemas.microsoft.com/office/drawing/2014/main" id="{6683AC05-8DB4-5940-A75D-71439707BD33}"/>
              </a:ext>
            </a:extLst>
          </p:cNvPr>
          <p:cNvSpPr/>
          <p:nvPr/>
        </p:nvSpPr>
        <p:spPr>
          <a:xfrm>
            <a:off x="11332079" y="5364443"/>
            <a:ext cx="3096928" cy="858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52ADF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500" b="1" dirty="0"/>
              <a:t>SHOPPER</a:t>
            </a:r>
            <a:endParaRPr sz="4500" b="1" dirty="0"/>
          </a:p>
        </p:txBody>
      </p:sp>
      <p:sp>
        <p:nvSpPr>
          <p:cNvPr id="35" name="Shape 177">
            <a:extLst>
              <a:ext uri="{FF2B5EF4-FFF2-40B4-BE49-F238E27FC236}">
                <a16:creationId xmlns:a16="http://schemas.microsoft.com/office/drawing/2014/main" id="{AF443C69-2447-9E42-9ECA-E877B9EC77B4}"/>
              </a:ext>
            </a:extLst>
          </p:cNvPr>
          <p:cNvSpPr/>
          <p:nvPr/>
        </p:nvSpPr>
        <p:spPr>
          <a:xfrm>
            <a:off x="10984133" y="6850146"/>
            <a:ext cx="5583885" cy="858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56BC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500" b="1" dirty="0">
                <a:solidFill>
                  <a:srgbClr val="18BA4A"/>
                </a:solidFill>
              </a:rPr>
              <a:t>PRECIFICAÇÃO</a:t>
            </a:r>
            <a:endParaRPr sz="4500" b="1" dirty="0">
              <a:solidFill>
                <a:srgbClr val="18BA4A"/>
              </a:solidFill>
            </a:endParaRPr>
          </a:p>
        </p:txBody>
      </p:sp>
      <p:sp>
        <p:nvSpPr>
          <p:cNvPr id="36" name="Shape 177">
            <a:extLst>
              <a:ext uri="{FF2B5EF4-FFF2-40B4-BE49-F238E27FC236}">
                <a16:creationId xmlns:a16="http://schemas.microsoft.com/office/drawing/2014/main" id="{6683AC05-8DB4-5940-A75D-71439707BD33}"/>
              </a:ext>
            </a:extLst>
          </p:cNvPr>
          <p:cNvSpPr/>
          <p:nvPr/>
        </p:nvSpPr>
        <p:spPr>
          <a:xfrm>
            <a:off x="8664968" y="6907031"/>
            <a:ext cx="3096928" cy="608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52ADF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000" b="1" dirty="0"/>
              <a:t>ACREDITAR</a:t>
            </a:r>
            <a:endParaRPr sz="3000" b="1" dirty="0"/>
          </a:p>
        </p:txBody>
      </p:sp>
      <p:sp>
        <p:nvSpPr>
          <p:cNvPr id="37" name="Shape 177">
            <a:extLst>
              <a:ext uri="{FF2B5EF4-FFF2-40B4-BE49-F238E27FC236}">
                <a16:creationId xmlns:a16="http://schemas.microsoft.com/office/drawing/2014/main" id="{59A08979-ED98-F041-B165-0BEB47BEDBF3}"/>
              </a:ext>
            </a:extLst>
          </p:cNvPr>
          <p:cNvSpPr/>
          <p:nvPr/>
        </p:nvSpPr>
        <p:spPr>
          <a:xfrm>
            <a:off x="11262806" y="7697689"/>
            <a:ext cx="3512353" cy="608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4C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000" b="1" dirty="0">
                <a:solidFill>
                  <a:srgbClr val="1ACBB6"/>
                </a:solidFill>
              </a:rPr>
              <a:t>ALAVANCAR</a:t>
            </a:r>
            <a:endParaRPr sz="3000" b="1" dirty="0">
              <a:solidFill>
                <a:srgbClr val="1ACBB6"/>
              </a:solidFill>
            </a:endParaRPr>
          </a:p>
        </p:txBody>
      </p:sp>
      <p:sp>
        <p:nvSpPr>
          <p:cNvPr id="38" name="Shape 177">
            <a:extLst>
              <a:ext uri="{FF2B5EF4-FFF2-40B4-BE49-F238E27FC236}">
                <a16:creationId xmlns:a16="http://schemas.microsoft.com/office/drawing/2014/main" id="{3259B98F-DFF0-CA47-97EA-26FE9526224D}"/>
              </a:ext>
            </a:extLst>
          </p:cNvPr>
          <p:cNvSpPr/>
          <p:nvPr/>
        </p:nvSpPr>
        <p:spPr>
          <a:xfrm>
            <a:off x="13392170" y="7641464"/>
            <a:ext cx="6716951" cy="857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4C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800" b="1" dirty="0">
                <a:solidFill>
                  <a:srgbClr val="E40076"/>
                </a:solidFill>
              </a:rPr>
              <a:t>PROCESSOS</a:t>
            </a:r>
            <a:endParaRPr sz="4800" b="1" dirty="0">
              <a:solidFill>
                <a:srgbClr val="E40076"/>
              </a:solidFill>
            </a:endParaRPr>
          </a:p>
        </p:txBody>
      </p:sp>
      <p:sp>
        <p:nvSpPr>
          <p:cNvPr id="40" name="Shape 177">
            <a:extLst>
              <a:ext uri="{FF2B5EF4-FFF2-40B4-BE49-F238E27FC236}">
                <a16:creationId xmlns:a16="http://schemas.microsoft.com/office/drawing/2014/main" id="{59A08979-ED98-F041-B165-0BEB47BEDBF3}"/>
              </a:ext>
            </a:extLst>
          </p:cNvPr>
          <p:cNvSpPr/>
          <p:nvPr/>
        </p:nvSpPr>
        <p:spPr>
          <a:xfrm>
            <a:off x="4724843" y="8385394"/>
            <a:ext cx="8155700" cy="670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4C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600" b="1" dirty="0">
                <a:solidFill>
                  <a:srgbClr val="1ACBB6"/>
                </a:solidFill>
              </a:rPr>
              <a:t>TROCA DE INFORMAÇÃO</a:t>
            </a:r>
            <a:endParaRPr sz="3600" b="1" dirty="0">
              <a:solidFill>
                <a:srgbClr val="1ACBB6"/>
              </a:solidFill>
            </a:endParaRPr>
          </a:p>
        </p:txBody>
      </p:sp>
      <p:sp>
        <p:nvSpPr>
          <p:cNvPr id="41" name="Shape 177">
            <a:extLst>
              <a:ext uri="{FF2B5EF4-FFF2-40B4-BE49-F238E27FC236}">
                <a16:creationId xmlns:a16="http://schemas.microsoft.com/office/drawing/2014/main" id="{FE2C37FE-70D0-F54E-AA50-CFDA557A8CC9}"/>
              </a:ext>
            </a:extLst>
          </p:cNvPr>
          <p:cNvSpPr/>
          <p:nvPr/>
        </p:nvSpPr>
        <p:spPr>
          <a:xfrm>
            <a:off x="4674239" y="6765684"/>
            <a:ext cx="5121699" cy="60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AC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b="1" dirty="0" err="1"/>
              <a:t>COMUNICAção</a:t>
            </a:r>
            <a:endParaRPr b="1" dirty="0"/>
          </a:p>
        </p:txBody>
      </p:sp>
      <p:sp>
        <p:nvSpPr>
          <p:cNvPr id="42" name="Shape 177">
            <a:extLst>
              <a:ext uri="{FF2B5EF4-FFF2-40B4-BE49-F238E27FC236}">
                <a16:creationId xmlns:a16="http://schemas.microsoft.com/office/drawing/2014/main" id="{6683AC05-8DB4-5940-A75D-71439707BD33}"/>
              </a:ext>
            </a:extLst>
          </p:cNvPr>
          <p:cNvSpPr/>
          <p:nvPr/>
        </p:nvSpPr>
        <p:spPr>
          <a:xfrm>
            <a:off x="11922183" y="8322942"/>
            <a:ext cx="6157171" cy="795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52ADF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4400" b="1" dirty="0"/>
              <a:t>PERSONALIZAÇÃO</a:t>
            </a:r>
            <a:endParaRPr sz="4400" b="1" dirty="0"/>
          </a:p>
        </p:txBody>
      </p:sp>
      <p:sp>
        <p:nvSpPr>
          <p:cNvPr id="43" name="Shape 636">
            <a:extLst>
              <a:ext uri="{FF2B5EF4-FFF2-40B4-BE49-F238E27FC236}">
                <a16:creationId xmlns:a16="http://schemas.microsoft.com/office/drawing/2014/main" id="{7F2B75F9-208A-C54E-B3E3-2E3FCA60A7FA}"/>
              </a:ext>
            </a:extLst>
          </p:cNvPr>
          <p:cNvSpPr/>
          <p:nvPr/>
        </p:nvSpPr>
        <p:spPr>
          <a:xfrm>
            <a:off x="2362200" y="10160280"/>
            <a:ext cx="2048517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sz="3600" cap="none" spc="0" dirty="0">
                <a:solidFill>
                  <a:schemeClr val="bg1"/>
                </a:solidFill>
                <a:sym typeface="Helvetica Neue"/>
              </a:rPr>
              <a:t>** temas mais mencionados nas entrevistas 2019</a:t>
            </a:r>
          </a:p>
        </p:txBody>
      </p:sp>
    </p:spTree>
    <p:extLst>
      <p:ext uri="{BB962C8B-B14F-4D97-AF65-F5344CB8AC3E}">
        <p14:creationId xmlns:p14="http://schemas.microsoft.com/office/powerpoint/2010/main" val="281021394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5" name="Shape 636"/>
          <p:cNvSpPr/>
          <p:nvPr/>
        </p:nvSpPr>
        <p:spPr>
          <a:xfrm>
            <a:off x="1642741" y="2495665"/>
            <a:ext cx="21389276" cy="5386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5000" b="1" cap="none" spc="-780" dirty="0" err="1">
                <a:solidFill>
                  <a:srgbClr val="FC007D"/>
                </a:solidFill>
              </a:rPr>
              <a:t>confiança</a:t>
            </a:r>
            <a:r>
              <a:rPr lang="en-US" sz="30000" b="1" cap="none" spc="-780" dirty="0">
                <a:solidFill>
                  <a:srgbClr val="FD950A"/>
                </a:solidFill>
              </a:rPr>
              <a:t>.</a:t>
            </a:r>
            <a:endParaRPr lang="pt-BR" sz="30000" b="1" cap="none" spc="-780" dirty="0">
              <a:solidFill>
                <a:srgbClr val="FD950A"/>
              </a:solidFill>
            </a:endParaRPr>
          </a:p>
        </p:txBody>
      </p:sp>
      <p:pic>
        <p:nvPicPr>
          <p:cNvPr id="13" name="Picture 12" descr="icone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29" y="1841579"/>
            <a:ext cx="2063816" cy="20638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37515" y="8535841"/>
            <a:ext cx="8849206" cy="3323987"/>
            <a:chOff x="7959715" y="10140070"/>
            <a:chExt cx="8849206" cy="332398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1361688" y="10763207"/>
              <a:ext cx="0" cy="1375093"/>
            </a:xfrm>
            <a:prstGeom prst="line">
              <a:avLst/>
            </a:prstGeom>
            <a:noFill/>
            <a:ln w="28575" cap="flat" cmpd="sng">
              <a:solidFill>
                <a:srgbClr val="FD950A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" name="Shape 636"/>
            <p:cNvSpPr/>
            <p:nvPr/>
          </p:nvSpPr>
          <p:spPr>
            <a:xfrm>
              <a:off x="11726801" y="10427393"/>
              <a:ext cx="5082120" cy="20903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ct val="100000"/>
                </a:lnSpc>
                <a:defRPr sz="7000" cap="all" spc="1423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l">
                <a:lnSpc>
                  <a:spcPct val="90000"/>
                </a:lnSpc>
              </a:pPr>
              <a:r>
                <a:rPr lang="pt-BR" sz="5000" cap="none" spc="200" dirty="0"/>
                <a:t>Fator mais importante</a:t>
              </a:r>
              <a:br>
                <a:rPr lang="pt-BR" sz="5000" cap="none" spc="200" dirty="0"/>
              </a:br>
              <a:r>
                <a:rPr lang="pt-BR" sz="5000" cap="none" spc="200" dirty="0"/>
                <a:t>em </a:t>
              </a:r>
              <a:r>
                <a:rPr lang="pt-BR" sz="5000" cap="none" spc="200" dirty="0">
                  <a:solidFill>
                    <a:srgbClr val="FC007D"/>
                  </a:solidFill>
                </a:rPr>
                <a:t>2019</a:t>
              </a:r>
            </a:p>
          </p:txBody>
        </p:sp>
        <p:sp>
          <p:nvSpPr>
            <p:cNvPr id="17" name="Shape 636"/>
            <p:cNvSpPr/>
            <p:nvPr/>
          </p:nvSpPr>
          <p:spPr>
            <a:xfrm>
              <a:off x="7959715" y="10140070"/>
              <a:ext cx="3401973" cy="3323987"/>
            </a:xfrm>
            <a:prstGeom prst="rect">
              <a:avLst/>
            </a:prstGeom>
            <a:noFill/>
            <a:ln w="57150" cmpd="sng">
              <a:solidFill>
                <a:schemeClr val="bg1">
                  <a:alpha val="0"/>
                </a:scheme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ct val="100000"/>
                </a:lnSpc>
                <a:defRPr sz="7000" cap="all" spc="1423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21600" b="1" cap="none" spc="300" dirty="0">
                  <a:ln w="41275">
                    <a:solidFill>
                      <a:srgbClr val="FC007D"/>
                    </a:solidFill>
                  </a:ln>
                  <a:solidFill>
                    <a:schemeClr val="bg1">
                      <a:alpha val="0"/>
                    </a:schemeClr>
                  </a:solidFill>
                </a:rPr>
                <a:t>6º</a:t>
              </a:r>
              <a:endParaRPr lang="pt-BR" sz="21600" b="1" cap="none" spc="300" dirty="0">
                <a:ln w="41275">
                  <a:solidFill>
                    <a:srgbClr val="FC007D"/>
                  </a:solidFill>
                </a:ln>
                <a:solidFill>
                  <a:srgbClr val="FD950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118600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5" name="Shape 636"/>
          <p:cNvSpPr/>
          <p:nvPr/>
        </p:nvSpPr>
        <p:spPr>
          <a:xfrm>
            <a:off x="1642741" y="1733665"/>
            <a:ext cx="21389276" cy="4616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9200" b="1" cap="none" spc="-780" dirty="0" err="1">
                <a:solidFill>
                  <a:srgbClr val="FC007D"/>
                </a:solidFill>
              </a:rPr>
              <a:t>confiança</a:t>
            </a:r>
            <a:r>
              <a:rPr lang="en-US" sz="30000" b="1" cap="none" spc="-780" dirty="0">
                <a:solidFill>
                  <a:srgbClr val="FD950A"/>
                </a:solidFill>
              </a:rPr>
              <a:t>.</a:t>
            </a:r>
            <a:endParaRPr lang="pt-BR" sz="30000" b="1" cap="none" spc="-780" dirty="0">
              <a:solidFill>
                <a:srgbClr val="FD950A"/>
              </a:solidFill>
            </a:endParaRPr>
          </a:p>
        </p:txBody>
      </p:sp>
      <p:sp>
        <p:nvSpPr>
          <p:cNvPr id="11" name="Shape 197"/>
          <p:cNvSpPr/>
          <p:nvPr/>
        </p:nvSpPr>
        <p:spPr>
          <a:xfrm>
            <a:off x="2184400" y="6131709"/>
            <a:ext cx="20285860" cy="17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10000"/>
              </a:lnSpc>
              <a:defRPr sz="6000" i="1" spc="26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5400" dirty="0">
                <a:solidFill>
                  <a:schemeClr val="bg1"/>
                </a:solidFill>
              </a:rPr>
              <a:t>“</a:t>
            </a:r>
            <a:r>
              <a:rPr lang="pt-BR" sz="5400" b="1" dirty="0">
                <a:solidFill>
                  <a:schemeClr val="bg1"/>
                </a:solidFill>
              </a:rPr>
              <a:t>Cumprir o que é prometido </a:t>
            </a:r>
            <a:r>
              <a:rPr lang="pt-BR" sz="5400" dirty="0">
                <a:solidFill>
                  <a:schemeClr val="bg1"/>
                </a:solidFill>
              </a:rPr>
              <a:t>é o caminho mais rápido para construir credibilidade, confiança e lealdade.” </a:t>
            </a:r>
          </a:p>
        </p:txBody>
      </p:sp>
      <p:pic>
        <p:nvPicPr>
          <p:cNvPr id="13" name="Picture 12" descr="icone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29" y="1079579"/>
            <a:ext cx="2063816" cy="2063816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>
            <a:off x="11945888" y="10237063"/>
            <a:ext cx="0" cy="2386737"/>
          </a:xfrm>
          <a:prstGeom prst="line">
            <a:avLst/>
          </a:prstGeom>
          <a:noFill/>
          <a:ln w="28575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Shape 197">
            <a:extLst>
              <a:ext uri="{FF2B5EF4-FFF2-40B4-BE49-F238E27FC236}">
                <a16:creationId xmlns:a16="http://schemas.microsoft.com/office/drawing/2014/main" id="{06DBE687-C543-9440-8194-51E5ED7BA52A}"/>
              </a:ext>
            </a:extLst>
          </p:cNvPr>
          <p:cNvSpPr/>
          <p:nvPr/>
        </p:nvSpPr>
        <p:spPr>
          <a:xfrm>
            <a:off x="552468" y="10237063"/>
            <a:ext cx="10146754" cy="266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defRPr sz="6000" i="1" spc="26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3200" dirty="0">
                <a:solidFill>
                  <a:schemeClr val="bg1"/>
                </a:solidFill>
              </a:rPr>
              <a:t>“O </a:t>
            </a:r>
            <a:r>
              <a:rPr lang="pt-BR" sz="3200" dirty="0" err="1">
                <a:solidFill>
                  <a:schemeClr val="bg1"/>
                </a:solidFill>
              </a:rPr>
              <a:t>Atacarejo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  <a:r>
              <a:rPr lang="pt-BR" sz="3200" b="1" dirty="0">
                <a:solidFill>
                  <a:schemeClr val="bg1"/>
                </a:solidFill>
              </a:rPr>
              <a:t>é cada vez mais importante para os nossos resultados </a:t>
            </a:r>
            <a:r>
              <a:rPr lang="pt-BR" sz="3200" dirty="0">
                <a:solidFill>
                  <a:schemeClr val="bg1"/>
                </a:solidFill>
              </a:rPr>
              <a:t>e sentimos uma maior abertura para construirmos negócios em conjunto </a:t>
            </a:r>
            <a:r>
              <a:rPr lang="pt-BR" sz="3200" b="1" dirty="0">
                <a:solidFill>
                  <a:schemeClr val="bg1"/>
                </a:solidFill>
              </a:rPr>
              <a:t>mas ainda existem muitos desafios...”</a:t>
            </a:r>
          </a:p>
        </p:txBody>
      </p:sp>
      <p:sp>
        <p:nvSpPr>
          <p:cNvPr id="18" name="Shape 197">
            <a:extLst>
              <a:ext uri="{FF2B5EF4-FFF2-40B4-BE49-F238E27FC236}">
                <a16:creationId xmlns:a16="http://schemas.microsoft.com/office/drawing/2014/main" id="{F7D5E854-BFDA-5546-B2F9-C5247239AAFB}"/>
              </a:ext>
            </a:extLst>
          </p:cNvPr>
          <p:cNvSpPr/>
          <p:nvPr/>
        </p:nvSpPr>
        <p:spPr>
          <a:xfrm>
            <a:off x="13684780" y="10237063"/>
            <a:ext cx="9968960" cy="266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defRPr sz="6000" i="1" spc="26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3200" dirty="0">
                <a:solidFill>
                  <a:schemeClr val="bg1"/>
                </a:solidFill>
              </a:rPr>
              <a:t>“É muito importante que a indústria acredite no canal e nos ajude a desenvolve-lo de forma sustentável...  Sentimos a indústria mais próxima, mas </a:t>
            </a:r>
            <a:r>
              <a:rPr lang="pt-BR" sz="3200" b="1" dirty="0">
                <a:solidFill>
                  <a:schemeClr val="bg1"/>
                </a:solidFill>
              </a:rPr>
              <a:t>ainda existe a necessidade de maior customização  </a:t>
            </a:r>
            <a:r>
              <a:rPr lang="pt-BR" sz="3200" dirty="0">
                <a:solidFill>
                  <a:schemeClr val="bg1"/>
                </a:solidFill>
              </a:rPr>
              <a:t>para o nosso setor. .."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7350FA-8E92-2A40-A7A5-7C78EC674369}"/>
              </a:ext>
            </a:extLst>
          </p:cNvPr>
          <p:cNvGrpSpPr/>
          <p:nvPr/>
        </p:nvGrpSpPr>
        <p:grpSpPr>
          <a:xfrm>
            <a:off x="17565160" y="8603420"/>
            <a:ext cx="2208200" cy="1320800"/>
            <a:chOff x="19277763" y="-997032"/>
            <a:chExt cx="3286897" cy="258764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B84F5A-E825-9D43-89B4-C68E1C6DE33B}"/>
                </a:ext>
              </a:extLst>
            </p:cNvPr>
            <p:cNvSpPr/>
            <p:nvPr/>
          </p:nvSpPr>
          <p:spPr>
            <a:xfrm>
              <a:off x="19277763" y="-997032"/>
              <a:ext cx="3286897" cy="258764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21" name="Picture 20" descr="icone5.png">
              <a:extLst>
                <a:ext uri="{FF2B5EF4-FFF2-40B4-BE49-F238E27FC236}">
                  <a16:creationId xmlns:a16="http://schemas.microsoft.com/office/drawing/2014/main" id="{E98A671D-EAC2-0647-A758-78B2BF1B6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4419" y="-780005"/>
              <a:ext cx="2153584" cy="21535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3666A1-F228-3844-873B-54B5EE893A2B}"/>
              </a:ext>
            </a:extLst>
          </p:cNvPr>
          <p:cNvGrpSpPr/>
          <p:nvPr/>
        </p:nvGrpSpPr>
        <p:grpSpPr>
          <a:xfrm>
            <a:off x="3887231" y="8645043"/>
            <a:ext cx="2208200" cy="1320800"/>
            <a:chOff x="15278903" y="-972743"/>
            <a:chExt cx="3286897" cy="258764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2334D7-5617-6B49-A910-02B1C600E116}"/>
                </a:ext>
              </a:extLst>
            </p:cNvPr>
            <p:cNvSpPr/>
            <p:nvPr/>
          </p:nvSpPr>
          <p:spPr>
            <a:xfrm>
              <a:off x="15278903" y="-972743"/>
              <a:ext cx="3286897" cy="258764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BR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pic>
          <p:nvPicPr>
            <p:cNvPr id="24" name="Picture 23" descr="icone6.png">
              <a:extLst>
                <a:ext uri="{FF2B5EF4-FFF2-40B4-BE49-F238E27FC236}">
                  <a16:creationId xmlns:a16="http://schemas.microsoft.com/office/drawing/2014/main" id="{FC15A20C-55F5-5746-9048-8A3E824B3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8723" y="-720558"/>
              <a:ext cx="2311165" cy="2311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81694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5" name="Shape 636"/>
          <p:cNvSpPr/>
          <p:nvPr/>
        </p:nvSpPr>
        <p:spPr>
          <a:xfrm>
            <a:off x="2182006" y="4521508"/>
            <a:ext cx="20008357" cy="3754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4400" b="1" cap="none" spc="-780" dirty="0" err="1">
                <a:solidFill>
                  <a:srgbClr val="FC007D"/>
                </a:solidFill>
              </a:rPr>
              <a:t>Diferenciação</a:t>
            </a:r>
            <a:endParaRPr lang="pt-BR" sz="20800" b="1" cap="none" spc="-780" dirty="0">
              <a:solidFill>
                <a:srgbClr val="FD950A"/>
              </a:solidFill>
            </a:endParaRPr>
          </a:p>
        </p:txBody>
      </p:sp>
      <p:sp>
        <p:nvSpPr>
          <p:cNvPr id="16" name="Shape 636"/>
          <p:cNvSpPr/>
          <p:nvPr/>
        </p:nvSpPr>
        <p:spPr>
          <a:xfrm>
            <a:off x="7071169" y="3521234"/>
            <a:ext cx="13339704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6500" cap="none" spc="200" dirty="0"/>
              <a:t>Muitas oportunidades para</a:t>
            </a:r>
          </a:p>
        </p:txBody>
      </p:sp>
      <p:sp>
        <p:nvSpPr>
          <p:cNvPr id="12" name="Shape 636"/>
          <p:cNvSpPr/>
          <p:nvPr/>
        </p:nvSpPr>
        <p:spPr>
          <a:xfrm>
            <a:off x="-1787241" y="11200127"/>
            <a:ext cx="20008356" cy="2185214"/>
          </a:xfrm>
          <a:prstGeom prst="rect">
            <a:avLst/>
          </a:prstGeom>
          <a:noFill/>
          <a:ln w="57150" cmpd="sng">
            <a:solidFill>
              <a:schemeClr val="bg1">
                <a:alpha val="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4200" cap="none" spc="3000" dirty="0" err="1">
                <a:ln w="19050">
                  <a:solidFill>
                    <a:srgbClr val="FC007D"/>
                  </a:solidFill>
                </a:ln>
                <a:solidFill>
                  <a:schemeClr val="bg1">
                    <a:alpha val="0"/>
                  </a:schemeClr>
                </a:solidFill>
              </a:rPr>
              <a:t>diferenciação</a:t>
            </a:r>
            <a:endParaRPr lang="pt-BR" sz="14200" cap="none" spc="3000" dirty="0">
              <a:ln w="19050">
                <a:solidFill>
                  <a:srgbClr val="FC007D"/>
                </a:solidFill>
              </a:ln>
              <a:solidFill>
                <a:srgbClr val="FD950A"/>
              </a:solidFill>
            </a:endParaRPr>
          </a:p>
        </p:txBody>
      </p:sp>
      <p:pic>
        <p:nvPicPr>
          <p:cNvPr id="10" name="Picture 9" descr="icon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24" y="2966033"/>
            <a:ext cx="2110675" cy="211067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6691008" y="3244564"/>
            <a:ext cx="0" cy="1669489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3828606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31" name="Shape 427"/>
          <p:cNvSpPr/>
          <p:nvPr/>
        </p:nvSpPr>
        <p:spPr>
          <a:xfrm>
            <a:off x="10132512" y="11064194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22" name="Shape 636"/>
          <p:cNvSpPr/>
          <p:nvPr/>
        </p:nvSpPr>
        <p:spPr>
          <a:xfrm>
            <a:off x="2109571" y="4314445"/>
            <a:ext cx="13855399" cy="475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7000" b="1" cap="none" spc="-150" dirty="0">
                <a:solidFill>
                  <a:schemeClr val="bg1"/>
                </a:solidFill>
              </a:rPr>
              <a:t>E </a:t>
            </a:r>
            <a:r>
              <a:rPr lang="en-US" sz="17000" b="1" cap="none" spc="-150" dirty="0" err="1">
                <a:solidFill>
                  <a:schemeClr val="bg1"/>
                </a:solidFill>
              </a:rPr>
              <a:t>por</a:t>
            </a:r>
            <a:r>
              <a:rPr lang="en-US" sz="17000" b="1" cap="none" spc="-150" dirty="0">
                <a:solidFill>
                  <a:schemeClr val="bg1"/>
                </a:solidFill>
              </a:rPr>
              <a:t> </a:t>
            </a:r>
            <a:r>
              <a:rPr lang="en-US" sz="17000" b="1" cap="none" spc="-150" dirty="0" err="1">
                <a:solidFill>
                  <a:schemeClr val="bg1"/>
                </a:solidFill>
              </a:rPr>
              <a:t>onde</a:t>
            </a:r>
            <a:r>
              <a:rPr lang="en-US" sz="17000" b="1" cap="none" spc="-150" dirty="0">
                <a:solidFill>
                  <a:schemeClr val="bg1"/>
                </a:solidFill>
              </a:rPr>
              <a:t> </a:t>
            </a:r>
            <a:r>
              <a:rPr lang="en-US" sz="17000" b="1" cap="none" spc="-150" dirty="0" err="1">
                <a:solidFill>
                  <a:schemeClr val="bg1"/>
                </a:solidFill>
              </a:rPr>
              <a:t>começar</a:t>
            </a:r>
            <a:r>
              <a:rPr lang="en-US" sz="17000" b="1" cap="none" spc="-150" dirty="0">
                <a:solidFill>
                  <a:schemeClr val="bg1"/>
                </a:solidFill>
              </a:rPr>
              <a:t>?</a:t>
            </a:r>
            <a:endParaRPr lang="pt-BR" sz="17000" b="1" cap="none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4395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la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1" name="Shape 636"/>
          <p:cNvSpPr/>
          <p:nvPr/>
        </p:nvSpPr>
        <p:spPr>
          <a:xfrm>
            <a:off x="10606398" y="514415"/>
            <a:ext cx="12171000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US" sz="20000" b="1" cap="none" spc="0" dirty="0">
                <a:solidFill>
                  <a:srgbClr val="110051"/>
                </a:solidFill>
              </a:rPr>
              <a:t>O </a:t>
            </a:r>
            <a:r>
              <a:rPr lang="en-US" sz="20000" b="1" cap="none" spc="0" dirty="0" err="1">
                <a:solidFill>
                  <a:srgbClr val="110051"/>
                </a:solidFill>
              </a:rPr>
              <a:t>básico</a:t>
            </a:r>
            <a:endParaRPr lang="pt-BR" sz="20000" b="1" cap="none" spc="0" dirty="0">
              <a:solidFill>
                <a:srgbClr val="110051"/>
              </a:solidFill>
            </a:endParaRPr>
          </a:p>
        </p:txBody>
      </p:sp>
      <p:sp>
        <p:nvSpPr>
          <p:cNvPr id="12" name="Shape 636"/>
          <p:cNvSpPr/>
          <p:nvPr/>
        </p:nvSpPr>
        <p:spPr>
          <a:xfrm>
            <a:off x="13383312" y="2881568"/>
            <a:ext cx="10246503" cy="160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9600" cap="none" spc="0" dirty="0" err="1">
                <a:solidFill>
                  <a:srgbClr val="FC007D"/>
                </a:solidFill>
                <a:sym typeface="Helvetica Neue"/>
              </a:rPr>
              <a:t>em</a:t>
            </a:r>
            <a:r>
              <a:rPr lang="en-US" sz="9600" cap="none" spc="0" dirty="0">
                <a:solidFill>
                  <a:srgbClr val="FC007D"/>
                </a:solidFill>
                <a:sym typeface="Helvetica Neue"/>
              </a:rPr>
              <a:t> </a:t>
            </a:r>
            <a:r>
              <a:rPr lang="en-US" sz="9600" cap="none" spc="0" dirty="0" err="1">
                <a:solidFill>
                  <a:srgbClr val="FC007D"/>
                </a:solidFill>
                <a:sym typeface="Helvetica Neue"/>
              </a:rPr>
              <a:t>primeiro</a:t>
            </a:r>
            <a:r>
              <a:rPr lang="en-US" sz="9600" cap="none" spc="0" dirty="0">
                <a:solidFill>
                  <a:srgbClr val="FC007D"/>
                </a:solidFill>
                <a:sym typeface="Helvetica Neue"/>
              </a:rPr>
              <a:t> </a:t>
            </a:r>
            <a:r>
              <a:rPr lang="en-US" sz="9600" cap="none" spc="0" dirty="0" err="1">
                <a:solidFill>
                  <a:srgbClr val="FC007D"/>
                </a:solidFill>
                <a:sym typeface="Helvetica Neue"/>
              </a:rPr>
              <a:t>lugar</a:t>
            </a:r>
            <a:endParaRPr lang="pt-BR" sz="9600" cap="none" spc="0" dirty="0">
              <a:solidFill>
                <a:srgbClr val="FC007D"/>
              </a:solidFill>
              <a:sym typeface="Helvetica Neue"/>
            </a:endParaRPr>
          </a:p>
        </p:txBody>
      </p:sp>
      <p:sp>
        <p:nvSpPr>
          <p:cNvPr id="13" name="Shape 636"/>
          <p:cNvSpPr/>
          <p:nvPr/>
        </p:nvSpPr>
        <p:spPr>
          <a:xfrm>
            <a:off x="13495371" y="4916891"/>
            <a:ext cx="11142629" cy="4330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6000" cap="none" spc="0" dirty="0">
                <a:solidFill>
                  <a:srgbClr val="505153"/>
                </a:solidFill>
                <a:sym typeface="Helvetica Neue"/>
              </a:rPr>
              <a:t>Os fundamentos dos negócios</a:t>
            </a:r>
            <a:br>
              <a:rPr lang="pt-BR" sz="6000" cap="none" spc="0" dirty="0">
                <a:solidFill>
                  <a:srgbClr val="505153"/>
                </a:solidFill>
                <a:sym typeface="Helvetica Neue"/>
              </a:rPr>
            </a:br>
            <a:r>
              <a:rPr lang="pt-BR" sz="6000" cap="none" spc="0" dirty="0">
                <a:solidFill>
                  <a:srgbClr val="505153"/>
                </a:solidFill>
                <a:sym typeface="Helvetica Neue"/>
              </a:rPr>
              <a:t>são a </a:t>
            </a:r>
            <a:r>
              <a:rPr lang="pt-BR" sz="6000" b="1" cap="none" spc="0" dirty="0">
                <a:solidFill>
                  <a:srgbClr val="505153"/>
                </a:solidFill>
                <a:sym typeface="Helvetica Neue"/>
              </a:rPr>
              <a:t>“porta de entrada” </a:t>
            </a:r>
            <a:r>
              <a:rPr lang="pt-BR" sz="6000" cap="none" spc="0" dirty="0">
                <a:solidFill>
                  <a:srgbClr val="505153"/>
                </a:solidFill>
                <a:sym typeface="Helvetica Neue"/>
              </a:rPr>
              <a:t>para</a:t>
            </a:r>
            <a:br>
              <a:rPr lang="pt-BR" sz="6000" cap="none" spc="0" dirty="0">
                <a:solidFill>
                  <a:srgbClr val="505153"/>
                </a:solidFill>
                <a:sym typeface="Helvetica Neue"/>
              </a:rPr>
            </a:br>
            <a:r>
              <a:rPr lang="pt-BR" sz="6000" cap="none" spc="0" dirty="0">
                <a:solidFill>
                  <a:srgbClr val="505153"/>
                </a:solidFill>
                <a:sym typeface="Helvetica Neue"/>
              </a:rPr>
              <a:t>uma relação colaborativa sustentável. 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2522559" y="5116971"/>
            <a:ext cx="0" cy="3482057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Shape 197">
            <a:extLst>
              <a:ext uri="{FF2B5EF4-FFF2-40B4-BE49-F238E27FC236}">
                <a16:creationId xmlns:a16="http://schemas.microsoft.com/office/drawing/2014/main" id="{A6F1DC78-DD13-1C4A-93E7-42B70E7329A5}"/>
              </a:ext>
            </a:extLst>
          </p:cNvPr>
          <p:cNvSpPr/>
          <p:nvPr/>
        </p:nvSpPr>
        <p:spPr>
          <a:xfrm>
            <a:off x="11593959" y="9501214"/>
            <a:ext cx="12536040" cy="266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10000"/>
              </a:lnSpc>
              <a:defRPr sz="6000" i="1" spc="26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pt-BR" sz="3200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defRPr sz="6000" i="1" spc="26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3200" dirty="0">
                <a:solidFill>
                  <a:srgbClr val="002060"/>
                </a:solidFill>
              </a:rPr>
              <a:t>“O tema mais crítico no momento é o abastecimento, pois é </a:t>
            </a:r>
            <a:r>
              <a:rPr lang="pt-BR" sz="3200" b="1" dirty="0">
                <a:solidFill>
                  <a:srgbClr val="002060"/>
                </a:solidFill>
              </a:rPr>
              <a:t>imprescindível que os produtos estejam disponíveis em loja </a:t>
            </a:r>
            <a:r>
              <a:rPr lang="pt-BR" sz="3200" dirty="0">
                <a:solidFill>
                  <a:srgbClr val="002060"/>
                </a:solidFill>
              </a:rPr>
              <a:t>para podermos desenvolver as ações planejadas e alavancar os resultados”</a:t>
            </a:r>
          </a:p>
        </p:txBody>
      </p:sp>
    </p:spTree>
    <p:extLst>
      <p:ext uri="{BB962C8B-B14F-4D97-AF65-F5344CB8AC3E}">
        <p14:creationId xmlns:p14="http://schemas.microsoft.com/office/powerpoint/2010/main" val="399947669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l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88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31" name="Shape 427"/>
          <p:cNvSpPr/>
          <p:nvPr/>
        </p:nvSpPr>
        <p:spPr>
          <a:xfrm>
            <a:off x="10132512" y="11064194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34" name="Shape 441"/>
          <p:cNvSpPr/>
          <p:nvPr/>
        </p:nvSpPr>
        <p:spPr>
          <a:xfrm>
            <a:off x="17821917" y="5097314"/>
            <a:ext cx="1958762" cy="185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650240">
              <a:lnSpc>
                <a:spcPct val="80000"/>
              </a:lnSpc>
              <a:defRPr sz="12000" spc="-173">
                <a:solidFill>
                  <a:srgbClr val="04BF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dirty="0"/>
              <a:t>68</a:t>
            </a:r>
            <a:endParaRPr dirty="0"/>
          </a:p>
        </p:txBody>
      </p:sp>
      <p:sp>
        <p:nvSpPr>
          <p:cNvPr id="35" name="Shape 177"/>
          <p:cNvSpPr/>
          <p:nvPr/>
        </p:nvSpPr>
        <p:spPr>
          <a:xfrm>
            <a:off x="20776837" y="5800959"/>
            <a:ext cx="1602327" cy="793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6" tIns="38096" rIns="38096" bIns="38096" anchor="ctr"/>
          <a:lstStyle>
            <a:lvl1pPr defTabSz="650240">
              <a:lnSpc>
                <a:spcPct val="110000"/>
              </a:lnSpc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4500" dirty="0"/>
              <a:t>100</a:t>
            </a:r>
          </a:p>
        </p:txBody>
      </p:sp>
      <p:sp>
        <p:nvSpPr>
          <p:cNvPr id="36" name="Shape 177"/>
          <p:cNvSpPr/>
          <p:nvPr/>
        </p:nvSpPr>
        <p:spPr>
          <a:xfrm>
            <a:off x="3715565" y="7048213"/>
            <a:ext cx="1687337" cy="595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6" tIns="38096" rIns="38096" bIns="38096" anchor="ctr"/>
          <a:lstStyle>
            <a:lvl1pPr algn="ctr" defTabSz="650240">
              <a:defRPr sz="4000" b="1" spc="62">
                <a:solidFill>
                  <a:srgbClr val="56BC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rgbClr val="FFFFFF"/>
                </a:solidFill>
              </a:rPr>
              <a:t>2019</a:t>
            </a:r>
          </a:p>
        </p:txBody>
      </p:sp>
      <p:sp>
        <p:nvSpPr>
          <p:cNvPr id="37" name="Shape 211"/>
          <p:cNvSpPr/>
          <p:nvPr/>
        </p:nvSpPr>
        <p:spPr>
          <a:xfrm>
            <a:off x="2818099" y="6325809"/>
            <a:ext cx="2622903" cy="711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6" tIns="38096" rIns="38096" bIns="38096" anchor="ctr"/>
          <a:lstStyle>
            <a:lvl1pPr defTabSz="325120">
              <a:defRPr sz="4800" cap="all" spc="43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notas</a:t>
            </a:r>
          </a:p>
        </p:txBody>
      </p:sp>
      <p:sp>
        <p:nvSpPr>
          <p:cNvPr id="38" name="Shape 441"/>
          <p:cNvSpPr/>
          <p:nvPr/>
        </p:nvSpPr>
        <p:spPr>
          <a:xfrm>
            <a:off x="13061959" y="5023427"/>
            <a:ext cx="1958762" cy="185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650240">
              <a:lnSpc>
                <a:spcPct val="80000"/>
              </a:lnSpc>
              <a:defRPr sz="12000" spc="-17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5</a:t>
            </a:r>
            <a:r>
              <a:rPr lang="pt-BR" dirty="0"/>
              <a:t>2</a:t>
            </a:r>
            <a:endParaRPr dirty="0"/>
          </a:p>
        </p:txBody>
      </p:sp>
      <p:sp>
        <p:nvSpPr>
          <p:cNvPr id="40" name="Shape 441"/>
          <p:cNvSpPr/>
          <p:nvPr/>
        </p:nvSpPr>
        <p:spPr>
          <a:xfrm>
            <a:off x="8715354" y="5061294"/>
            <a:ext cx="1958762" cy="185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650240">
              <a:lnSpc>
                <a:spcPct val="80000"/>
              </a:lnSpc>
              <a:defRPr sz="12000" spc="-173">
                <a:solidFill>
                  <a:srgbClr val="FE4C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dirty="0"/>
              <a:t>43</a:t>
            </a:r>
            <a:endParaRPr dirty="0"/>
          </a:p>
        </p:txBody>
      </p:sp>
      <p:sp>
        <p:nvSpPr>
          <p:cNvPr id="41" name="Seta Dupla"/>
          <p:cNvSpPr/>
          <p:nvPr/>
        </p:nvSpPr>
        <p:spPr>
          <a:xfrm>
            <a:off x="5560138" y="6669075"/>
            <a:ext cx="16540363" cy="994174"/>
          </a:xfrm>
          <a:prstGeom prst="leftRightArrow">
            <a:avLst>
              <a:gd name="adj1" fmla="val 32000"/>
              <a:gd name="adj2" fmla="val 74795"/>
            </a:avLst>
          </a:prstGeom>
          <a:gradFill>
            <a:gsLst>
              <a:gs pos="0">
                <a:srgbClr val="FE4C40"/>
              </a:gs>
              <a:gs pos="100000">
                <a:srgbClr val="04BF5F"/>
              </a:gs>
            </a:gsLst>
          </a:gradFill>
          <a:ln w="12700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3575" tIns="53575" rIns="53575" bIns="53575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42" name="Shape 211"/>
          <p:cNvSpPr/>
          <p:nvPr/>
        </p:nvSpPr>
        <p:spPr>
          <a:xfrm>
            <a:off x="8006928" y="7555451"/>
            <a:ext cx="3283110" cy="129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6" tIns="38096" rIns="38096" bIns="38096" anchor="ctr"/>
          <a:lstStyle>
            <a:lvl1pPr algn="ctr" defTabSz="325120">
              <a:defRPr sz="3000" cap="all" spc="324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700" dirty="0" err="1"/>
              <a:t>Menor</a:t>
            </a:r>
            <a:r>
              <a:rPr sz="2700" dirty="0"/>
              <a:t> nota</a:t>
            </a:r>
          </a:p>
        </p:txBody>
      </p:sp>
      <p:sp>
        <p:nvSpPr>
          <p:cNvPr id="43" name="Shape 211"/>
          <p:cNvSpPr/>
          <p:nvPr/>
        </p:nvSpPr>
        <p:spPr>
          <a:xfrm>
            <a:off x="17445804" y="7610143"/>
            <a:ext cx="2969859" cy="129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6" tIns="38096" rIns="38096" bIns="38096" anchor="ctr"/>
          <a:lstStyle>
            <a:lvl1pPr algn="ctr" defTabSz="325120">
              <a:defRPr sz="3000" cap="all" spc="324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700" dirty="0"/>
              <a:t>maior nota</a:t>
            </a:r>
          </a:p>
        </p:txBody>
      </p:sp>
      <p:sp>
        <p:nvSpPr>
          <p:cNvPr id="44" name="Shape 211"/>
          <p:cNvSpPr/>
          <p:nvPr/>
        </p:nvSpPr>
        <p:spPr>
          <a:xfrm>
            <a:off x="12392709" y="7555451"/>
            <a:ext cx="3319024" cy="1291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6" tIns="38096" rIns="38096" bIns="38096" anchor="ctr"/>
          <a:lstStyle>
            <a:lvl1pPr algn="ctr" defTabSz="325120">
              <a:defRPr sz="3000" cap="all" spc="324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700" dirty="0"/>
              <a:t>Nota</a:t>
            </a:r>
            <a:r>
              <a:rPr lang="en-US" sz="2700" dirty="0"/>
              <a:t> </a:t>
            </a:r>
            <a:r>
              <a:rPr sz="2700" dirty="0"/>
              <a:t>média</a:t>
            </a:r>
          </a:p>
        </p:txBody>
      </p:sp>
      <p:sp>
        <p:nvSpPr>
          <p:cNvPr id="45" name="Triangle 1"/>
          <p:cNvSpPr/>
          <p:nvPr/>
        </p:nvSpPr>
        <p:spPr>
          <a:xfrm>
            <a:off x="13631882" y="6709478"/>
            <a:ext cx="828049" cy="656315"/>
          </a:xfrm>
          <a:prstGeom prst="triangle">
            <a:avLst/>
          </a:prstGeom>
          <a:solidFill>
            <a:schemeClr val="bg1"/>
          </a:solidFill>
          <a:ln w="38100">
            <a:solidFill>
              <a:srgbClr val="1200C4"/>
            </a:solidFill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3575" tIns="53575" rIns="53575" bIns="53575" anchor="ctr"/>
          <a:lstStyle/>
          <a:p>
            <a:pPr defTabSz="650240">
              <a:defRPr sz="18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46" name="Triangle 1"/>
          <p:cNvSpPr/>
          <p:nvPr/>
        </p:nvSpPr>
        <p:spPr>
          <a:xfrm>
            <a:off x="18361937" y="6709478"/>
            <a:ext cx="828049" cy="656315"/>
          </a:xfrm>
          <a:prstGeom prst="triangle">
            <a:avLst/>
          </a:prstGeom>
          <a:solidFill>
            <a:schemeClr val="bg1"/>
          </a:solidFill>
          <a:ln w="38100">
            <a:solidFill>
              <a:srgbClr val="1200C4"/>
            </a:solidFill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3575" tIns="53575" rIns="53575" bIns="53575" anchor="ctr"/>
          <a:lstStyle/>
          <a:p>
            <a:pPr defTabSz="650240">
              <a:defRPr sz="18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47" name="Triangle 1"/>
          <p:cNvSpPr/>
          <p:nvPr/>
        </p:nvSpPr>
        <p:spPr>
          <a:xfrm>
            <a:off x="9255497" y="6709478"/>
            <a:ext cx="828049" cy="656315"/>
          </a:xfrm>
          <a:prstGeom prst="triangle">
            <a:avLst/>
          </a:prstGeom>
          <a:solidFill>
            <a:schemeClr val="bg1"/>
          </a:solidFill>
          <a:ln w="38100">
            <a:solidFill>
              <a:srgbClr val="1200C4"/>
            </a:solidFill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3575" tIns="53575" rIns="53575" bIns="53575" anchor="ctr"/>
          <a:lstStyle/>
          <a:p>
            <a:pPr defTabSz="650240">
              <a:defRPr sz="1800"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49" name="Shape 636"/>
          <p:cNvSpPr/>
          <p:nvPr/>
        </p:nvSpPr>
        <p:spPr>
          <a:xfrm>
            <a:off x="2112788" y="2021588"/>
            <a:ext cx="21898342" cy="1207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7200" cap="none" spc="0" dirty="0">
                <a:solidFill>
                  <a:schemeClr val="bg1"/>
                </a:solidFill>
                <a:sym typeface="Helvetica Neue"/>
              </a:rPr>
              <a:t>Grandes </a:t>
            </a:r>
            <a:r>
              <a:rPr lang="pt-BR" sz="7200" cap="none" spc="0" dirty="0">
                <a:solidFill>
                  <a:srgbClr val="FC007D"/>
                </a:solidFill>
                <a:sym typeface="Helvetica Neue"/>
              </a:rPr>
              <a:t>diferenças </a:t>
            </a:r>
            <a:r>
              <a:rPr lang="pt-BR" sz="7200" cap="none" spc="0" dirty="0">
                <a:solidFill>
                  <a:schemeClr val="bg1"/>
                </a:solidFill>
                <a:sym typeface="Helvetica Neue"/>
              </a:rPr>
              <a:t> de performance entre empresas.</a:t>
            </a:r>
          </a:p>
        </p:txBody>
      </p:sp>
      <p:sp>
        <p:nvSpPr>
          <p:cNvPr id="50" name="Shape 177"/>
          <p:cNvSpPr/>
          <p:nvPr/>
        </p:nvSpPr>
        <p:spPr>
          <a:xfrm>
            <a:off x="5425071" y="5800959"/>
            <a:ext cx="1602327" cy="793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6" tIns="38096" rIns="38096" bIns="38096" anchor="ctr"/>
          <a:lstStyle>
            <a:lvl1pPr defTabSz="650240">
              <a:lnSpc>
                <a:spcPct val="110000"/>
              </a:lnSpc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500" dirty="0"/>
              <a:t>0</a:t>
            </a:r>
            <a:endParaRPr sz="4500" dirty="0"/>
          </a:p>
        </p:txBody>
      </p:sp>
    </p:spTree>
    <p:extLst>
      <p:ext uri="{BB962C8B-B14F-4D97-AF65-F5344CB8AC3E}">
        <p14:creationId xmlns:p14="http://schemas.microsoft.com/office/powerpoint/2010/main" val="6472875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23" name="Shape 636"/>
          <p:cNvSpPr/>
          <p:nvPr/>
        </p:nvSpPr>
        <p:spPr>
          <a:xfrm>
            <a:off x="2475058" y="2074019"/>
            <a:ext cx="17155606" cy="125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7500" cap="none" spc="0" dirty="0">
                <a:solidFill>
                  <a:srgbClr val="110051"/>
                </a:solidFill>
                <a:sym typeface="Helvetica Neue"/>
              </a:rPr>
              <a:t>Grandes diferenças entre empresas.</a:t>
            </a:r>
          </a:p>
        </p:txBody>
      </p:sp>
      <p:sp>
        <p:nvSpPr>
          <p:cNvPr id="25" name="Shape 177"/>
          <p:cNvSpPr/>
          <p:nvPr/>
        </p:nvSpPr>
        <p:spPr>
          <a:xfrm>
            <a:off x="1022588" y="5637349"/>
            <a:ext cx="4948236" cy="1055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Empresas mais colaborativas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62789" y="5449455"/>
            <a:ext cx="14827830" cy="5810574"/>
            <a:chOff x="8058895" y="5539730"/>
            <a:chExt cx="12644787" cy="4955106"/>
          </a:xfrm>
        </p:grpSpPr>
        <p:sp>
          <p:nvSpPr>
            <p:cNvPr id="10" name="Shape 427"/>
            <p:cNvSpPr/>
            <p:nvPr/>
          </p:nvSpPr>
          <p:spPr>
            <a:xfrm>
              <a:off x="8058895" y="5539838"/>
              <a:ext cx="3368992" cy="1332211"/>
            </a:xfrm>
            <a:prstGeom prst="rect">
              <a:avLst/>
            </a:prstGeom>
            <a:solidFill>
              <a:srgbClr val="18BA4A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1" name="Shape 428"/>
            <p:cNvSpPr/>
            <p:nvPr/>
          </p:nvSpPr>
          <p:spPr>
            <a:xfrm>
              <a:off x="11427888" y="5539838"/>
              <a:ext cx="7790286" cy="1332211"/>
            </a:xfrm>
            <a:prstGeom prst="rect">
              <a:avLst/>
            </a:prstGeom>
            <a:solidFill>
              <a:srgbClr val="110051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3" name="Shape 429"/>
            <p:cNvSpPr/>
            <p:nvPr/>
          </p:nvSpPr>
          <p:spPr>
            <a:xfrm>
              <a:off x="19218175" y="5539730"/>
              <a:ext cx="1452808" cy="1332211"/>
            </a:xfrm>
            <a:prstGeom prst="rect">
              <a:avLst/>
            </a:prstGeom>
            <a:solidFill>
              <a:srgbClr val="FB1627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>
                <a:solidFill>
                  <a:srgbClr val="FD950A"/>
                </a:solidFill>
              </a:endParaRPr>
            </a:p>
          </p:txBody>
        </p:sp>
        <p:sp>
          <p:nvSpPr>
            <p:cNvPr id="14" name="Shape 430"/>
            <p:cNvSpPr/>
            <p:nvPr/>
          </p:nvSpPr>
          <p:spPr>
            <a:xfrm>
              <a:off x="8058895" y="7375371"/>
              <a:ext cx="2649722" cy="1332211"/>
            </a:xfrm>
            <a:prstGeom prst="rect">
              <a:avLst/>
            </a:prstGeom>
            <a:solidFill>
              <a:srgbClr val="18BA4A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5" name="Shape 431"/>
            <p:cNvSpPr/>
            <p:nvPr/>
          </p:nvSpPr>
          <p:spPr>
            <a:xfrm>
              <a:off x="10672602" y="7375371"/>
              <a:ext cx="7948093" cy="1332211"/>
            </a:xfrm>
            <a:prstGeom prst="rect">
              <a:avLst/>
            </a:prstGeom>
            <a:solidFill>
              <a:srgbClr val="110051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6" name="Shape 432"/>
            <p:cNvSpPr/>
            <p:nvPr/>
          </p:nvSpPr>
          <p:spPr>
            <a:xfrm>
              <a:off x="18620696" y="7375371"/>
              <a:ext cx="2032122" cy="1332211"/>
            </a:xfrm>
            <a:prstGeom prst="rect">
              <a:avLst/>
            </a:prstGeom>
            <a:solidFill>
              <a:srgbClr val="FB1627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7" name="Shape 433"/>
            <p:cNvSpPr/>
            <p:nvPr/>
          </p:nvSpPr>
          <p:spPr>
            <a:xfrm>
              <a:off x="8980975" y="5876690"/>
              <a:ext cx="1509027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38</a:t>
              </a:r>
              <a:r>
                <a:rPr sz="6000" b="0" dirty="0"/>
                <a:t>%</a:t>
              </a:r>
            </a:p>
          </p:txBody>
        </p:sp>
        <p:sp>
          <p:nvSpPr>
            <p:cNvPr id="18" name="Shape 434"/>
            <p:cNvSpPr/>
            <p:nvPr/>
          </p:nvSpPr>
          <p:spPr>
            <a:xfrm>
              <a:off x="14526911" y="5909239"/>
              <a:ext cx="1509026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54</a:t>
              </a:r>
              <a:r>
                <a:rPr sz="6000" b="0" dirty="0"/>
                <a:t>%</a:t>
              </a:r>
            </a:p>
          </p:txBody>
        </p:sp>
        <p:sp>
          <p:nvSpPr>
            <p:cNvPr id="19" name="Shape 435"/>
            <p:cNvSpPr/>
            <p:nvPr/>
          </p:nvSpPr>
          <p:spPr>
            <a:xfrm>
              <a:off x="19194655" y="5909239"/>
              <a:ext cx="1509027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8</a:t>
              </a:r>
              <a:r>
                <a:rPr sz="6000" b="0" dirty="0"/>
                <a:t>%</a:t>
              </a:r>
            </a:p>
          </p:txBody>
        </p:sp>
        <p:sp>
          <p:nvSpPr>
            <p:cNvPr id="20" name="Shape 436"/>
            <p:cNvSpPr/>
            <p:nvPr/>
          </p:nvSpPr>
          <p:spPr>
            <a:xfrm>
              <a:off x="8698186" y="7691075"/>
              <a:ext cx="1509026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6000" b="0" dirty="0"/>
                <a:t>2</a:t>
              </a:r>
              <a:r>
                <a:rPr lang="en-US" sz="6000" b="0" dirty="0"/>
                <a:t>4</a:t>
              </a:r>
              <a:r>
                <a:rPr sz="6000" b="0" dirty="0"/>
                <a:t>%</a:t>
              </a:r>
            </a:p>
          </p:txBody>
        </p:sp>
        <p:sp>
          <p:nvSpPr>
            <p:cNvPr id="21" name="Shape 437"/>
            <p:cNvSpPr/>
            <p:nvPr/>
          </p:nvSpPr>
          <p:spPr>
            <a:xfrm>
              <a:off x="13943445" y="7691075"/>
              <a:ext cx="1509026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59</a:t>
              </a:r>
              <a:r>
                <a:rPr sz="6000" b="0" dirty="0"/>
                <a:t>%</a:t>
              </a:r>
            </a:p>
          </p:txBody>
        </p:sp>
        <p:sp>
          <p:nvSpPr>
            <p:cNvPr id="22" name="Shape 438"/>
            <p:cNvSpPr/>
            <p:nvPr/>
          </p:nvSpPr>
          <p:spPr>
            <a:xfrm>
              <a:off x="18884025" y="7716475"/>
              <a:ext cx="1509027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17</a:t>
              </a:r>
              <a:r>
                <a:rPr sz="6000" b="0" dirty="0"/>
                <a:t>%</a:t>
              </a:r>
            </a:p>
          </p:txBody>
        </p:sp>
        <p:sp>
          <p:nvSpPr>
            <p:cNvPr id="35" name="Shape 430"/>
            <p:cNvSpPr/>
            <p:nvPr/>
          </p:nvSpPr>
          <p:spPr>
            <a:xfrm>
              <a:off x="8058895" y="9162625"/>
              <a:ext cx="2148317" cy="1332211"/>
            </a:xfrm>
            <a:prstGeom prst="rect">
              <a:avLst/>
            </a:prstGeom>
            <a:solidFill>
              <a:srgbClr val="18BA4A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36" name="Shape 431"/>
            <p:cNvSpPr/>
            <p:nvPr/>
          </p:nvSpPr>
          <p:spPr>
            <a:xfrm>
              <a:off x="10207212" y="9162625"/>
              <a:ext cx="8111935" cy="1332211"/>
            </a:xfrm>
            <a:prstGeom prst="rect">
              <a:avLst/>
            </a:prstGeom>
            <a:solidFill>
              <a:srgbClr val="110051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37" name="Shape 432"/>
            <p:cNvSpPr/>
            <p:nvPr/>
          </p:nvSpPr>
          <p:spPr>
            <a:xfrm>
              <a:off x="18319147" y="9162625"/>
              <a:ext cx="2333671" cy="1332211"/>
            </a:xfrm>
            <a:prstGeom prst="rect">
              <a:avLst/>
            </a:prstGeom>
            <a:solidFill>
              <a:srgbClr val="FB1627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38" name="Shape 436"/>
            <p:cNvSpPr/>
            <p:nvPr/>
          </p:nvSpPr>
          <p:spPr>
            <a:xfrm>
              <a:off x="8392426" y="9548880"/>
              <a:ext cx="1509026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17</a:t>
              </a:r>
              <a:r>
                <a:rPr sz="6000" b="0" dirty="0"/>
                <a:t>%</a:t>
              </a:r>
            </a:p>
          </p:txBody>
        </p:sp>
        <p:sp>
          <p:nvSpPr>
            <p:cNvPr id="39" name="Shape 437"/>
            <p:cNvSpPr/>
            <p:nvPr/>
          </p:nvSpPr>
          <p:spPr>
            <a:xfrm>
              <a:off x="13520085" y="9478329"/>
              <a:ext cx="1509026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61</a:t>
              </a:r>
              <a:r>
                <a:rPr sz="6000" b="0" dirty="0"/>
                <a:t>%</a:t>
              </a:r>
            </a:p>
          </p:txBody>
        </p:sp>
        <p:sp>
          <p:nvSpPr>
            <p:cNvPr id="40" name="Shape 438"/>
            <p:cNvSpPr/>
            <p:nvPr/>
          </p:nvSpPr>
          <p:spPr>
            <a:xfrm>
              <a:off x="18884025" y="9503729"/>
              <a:ext cx="1509027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22</a:t>
              </a:r>
              <a:r>
                <a:rPr sz="6000" b="0" dirty="0"/>
                <a:t>%</a:t>
              </a:r>
            </a:p>
          </p:txBody>
        </p:sp>
      </p:grpSp>
      <p:sp>
        <p:nvSpPr>
          <p:cNvPr id="41" name="Shape 177"/>
          <p:cNvSpPr/>
          <p:nvPr/>
        </p:nvSpPr>
        <p:spPr>
          <a:xfrm>
            <a:off x="1022588" y="7540238"/>
            <a:ext cx="4948236" cy="1540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Empresas em desenvolvimento da  colaboração</a:t>
            </a:r>
          </a:p>
        </p:txBody>
      </p:sp>
      <p:sp>
        <p:nvSpPr>
          <p:cNvPr id="42" name="Shape 177"/>
          <p:cNvSpPr/>
          <p:nvPr/>
        </p:nvSpPr>
        <p:spPr>
          <a:xfrm>
            <a:off x="1022588" y="9840940"/>
            <a:ext cx="4948236" cy="1055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Empresas pouco colaborativas</a:t>
            </a:r>
          </a:p>
        </p:txBody>
      </p:sp>
      <p:sp>
        <p:nvSpPr>
          <p:cNvPr id="43" name="Shape 177"/>
          <p:cNvSpPr/>
          <p:nvPr/>
        </p:nvSpPr>
        <p:spPr>
          <a:xfrm>
            <a:off x="6115226" y="4299395"/>
            <a:ext cx="4948236" cy="6863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BR" sz="4400" b="1" cap="none" spc="0" dirty="0">
                <a:solidFill>
                  <a:srgbClr val="1200C4"/>
                </a:solidFill>
              </a:rPr>
              <a:t>% Diferenciais</a:t>
            </a:r>
          </a:p>
        </p:txBody>
      </p:sp>
      <p:sp>
        <p:nvSpPr>
          <p:cNvPr id="44" name="Shape 177"/>
          <p:cNvSpPr/>
          <p:nvPr/>
        </p:nvSpPr>
        <p:spPr>
          <a:xfrm>
            <a:off x="12230452" y="4339657"/>
            <a:ext cx="4948236" cy="6863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BR" sz="4400" b="1" cap="none" spc="0" dirty="0">
                <a:solidFill>
                  <a:srgbClr val="1200C4"/>
                </a:solidFill>
              </a:rPr>
              <a:t>% Neutros</a:t>
            </a:r>
          </a:p>
        </p:txBody>
      </p:sp>
      <p:sp>
        <p:nvSpPr>
          <p:cNvPr id="45" name="Shape 177"/>
          <p:cNvSpPr/>
          <p:nvPr/>
        </p:nvSpPr>
        <p:spPr>
          <a:xfrm>
            <a:off x="17410487" y="4379919"/>
            <a:ext cx="4948236" cy="6863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BR" sz="4400" b="1" cap="none" spc="0" dirty="0">
                <a:solidFill>
                  <a:srgbClr val="1200C4"/>
                </a:solidFill>
              </a:rPr>
              <a:t>% Detratores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449ACD-D5B2-2D47-AF4F-12FC110EEC90}"/>
              </a:ext>
            </a:extLst>
          </p:cNvPr>
          <p:cNvSpPr/>
          <p:nvPr/>
        </p:nvSpPr>
        <p:spPr>
          <a:xfrm>
            <a:off x="1371600" y="5066253"/>
            <a:ext cx="20987123" cy="4631567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4617963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23" name="Shape 636"/>
          <p:cNvSpPr/>
          <p:nvPr/>
        </p:nvSpPr>
        <p:spPr>
          <a:xfrm>
            <a:off x="2475058" y="2074019"/>
            <a:ext cx="17155606" cy="125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7500" cap="none" spc="0" dirty="0">
                <a:solidFill>
                  <a:srgbClr val="110051"/>
                </a:solidFill>
                <a:sym typeface="Helvetica Neue"/>
              </a:rPr>
              <a:t>Grandes diferenças entre empresas.</a:t>
            </a:r>
          </a:p>
        </p:txBody>
      </p:sp>
      <p:sp>
        <p:nvSpPr>
          <p:cNvPr id="25" name="Shape 177"/>
          <p:cNvSpPr/>
          <p:nvPr/>
        </p:nvSpPr>
        <p:spPr>
          <a:xfrm>
            <a:off x="1022588" y="5637349"/>
            <a:ext cx="4948236" cy="1055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Empresas mais colaborativas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62789" y="5449455"/>
            <a:ext cx="14827830" cy="5810574"/>
            <a:chOff x="8058895" y="5539730"/>
            <a:chExt cx="12644787" cy="4955106"/>
          </a:xfrm>
        </p:grpSpPr>
        <p:sp>
          <p:nvSpPr>
            <p:cNvPr id="10" name="Shape 427"/>
            <p:cNvSpPr/>
            <p:nvPr/>
          </p:nvSpPr>
          <p:spPr>
            <a:xfrm>
              <a:off x="8058895" y="5539838"/>
              <a:ext cx="3368992" cy="1332211"/>
            </a:xfrm>
            <a:prstGeom prst="rect">
              <a:avLst/>
            </a:prstGeom>
            <a:solidFill>
              <a:srgbClr val="18BA4A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1" name="Shape 428"/>
            <p:cNvSpPr/>
            <p:nvPr/>
          </p:nvSpPr>
          <p:spPr>
            <a:xfrm>
              <a:off x="11427888" y="5539838"/>
              <a:ext cx="7790286" cy="1332211"/>
            </a:xfrm>
            <a:prstGeom prst="rect">
              <a:avLst/>
            </a:prstGeom>
            <a:solidFill>
              <a:srgbClr val="110051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3" name="Shape 429"/>
            <p:cNvSpPr/>
            <p:nvPr/>
          </p:nvSpPr>
          <p:spPr>
            <a:xfrm>
              <a:off x="19218175" y="5539730"/>
              <a:ext cx="1452808" cy="1332211"/>
            </a:xfrm>
            <a:prstGeom prst="rect">
              <a:avLst/>
            </a:prstGeom>
            <a:solidFill>
              <a:srgbClr val="FB1627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>
                <a:solidFill>
                  <a:srgbClr val="FD950A"/>
                </a:solidFill>
              </a:endParaRPr>
            </a:p>
          </p:txBody>
        </p:sp>
        <p:sp>
          <p:nvSpPr>
            <p:cNvPr id="14" name="Shape 430"/>
            <p:cNvSpPr/>
            <p:nvPr/>
          </p:nvSpPr>
          <p:spPr>
            <a:xfrm>
              <a:off x="8058895" y="7375371"/>
              <a:ext cx="2649722" cy="1332211"/>
            </a:xfrm>
            <a:prstGeom prst="rect">
              <a:avLst/>
            </a:prstGeom>
            <a:solidFill>
              <a:srgbClr val="18BA4A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5" name="Shape 431"/>
            <p:cNvSpPr/>
            <p:nvPr/>
          </p:nvSpPr>
          <p:spPr>
            <a:xfrm>
              <a:off x="10672602" y="7375371"/>
              <a:ext cx="7948093" cy="1332211"/>
            </a:xfrm>
            <a:prstGeom prst="rect">
              <a:avLst/>
            </a:prstGeom>
            <a:solidFill>
              <a:srgbClr val="110051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6" name="Shape 432"/>
            <p:cNvSpPr/>
            <p:nvPr/>
          </p:nvSpPr>
          <p:spPr>
            <a:xfrm>
              <a:off x="18620696" y="7375371"/>
              <a:ext cx="2032122" cy="1332211"/>
            </a:xfrm>
            <a:prstGeom prst="rect">
              <a:avLst/>
            </a:prstGeom>
            <a:solidFill>
              <a:srgbClr val="FB1627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7" name="Shape 433"/>
            <p:cNvSpPr/>
            <p:nvPr/>
          </p:nvSpPr>
          <p:spPr>
            <a:xfrm>
              <a:off x="8980975" y="5876690"/>
              <a:ext cx="1509027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38</a:t>
              </a:r>
              <a:r>
                <a:rPr sz="6000" b="0" dirty="0"/>
                <a:t>%</a:t>
              </a:r>
            </a:p>
          </p:txBody>
        </p:sp>
        <p:sp>
          <p:nvSpPr>
            <p:cNvPr id="18" name="Shape 434"/>
            <p:cNvSpPr/>
            <p:nvPr/>
          </p:nvSpPr>
          <p:spPr>
            <a:xfrm>
              <a:off x="14526911" y="5909239"/>
              <a:ext cx="1509026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54</a:t>
              </a:r>
              <a:r>
                <a:rPr sz="6000" b="0" dirty="0"/>
                <a:t>%</a:t>
              </a:r>
            </a:p>
          </p:txBody>
        </p:sp>
        <p:sp>
          <p:nvSpPr>
            <p:cNvPr id="19" name="Shape 435"/>
            <p:cNvSpPr/>
            <p:nvPr/>
          </p:nvSpPr>
          <p:spPr>
            <a:xfrm>
              <a:off x="19194655" y="5909239"/>
              <a:ext cx="1509027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8</a:t>
              </a:r>
              <a:r>
                <a:rPr sz="6000" b="0" dirty="0"/>
                <a:t>%</a:t>
              </a:r>
            </a:p>
          </p:txBody>
        </p:sp>
        <p:sp>
          <p:nvSpPr>
            <p:cNvPr id="20" name="Shape 436"/>
            <p:cNvSpPr/>
            <p:nvPr/>
          </p:nvSpPr>
          <p:spPr>
            <a:xfrm>
              <a:off x="8698186" y="7691075"/>
              <a:ext cx="1509026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6000" b="0" dirty="0"/>
                <a:t>2</a:t>
              </a:r>
              <a:r>
                <a:rPr lang="en-US" sz="6000" b="0" dirty="0"/>
                <a:t>4</a:t>
              </a:r>
              <a:r>
                <a:rPr sz="6000" b="0" dirty="0"/>
                <a:t>%</a:t>
              </a:r>
            </a:p>
          </p:txBody>
        </p:sp>
        <p:sp>
          <p:nvSpPr>
            <p:cNvPr id="21" name="Shape 437"/>
            <p:cNvSpPr/>
            <p:nvPr/>
          </p:nvSpPr>
          <p:spPr>
            <a:xfrm>
              <a:off x="13943445" y="7691075"/>
              <a:ext cx="1509026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59</a:t>
              </a:r>
              <a:r>
                <a:rPr sz="6000" b="0" dirty="0"/>
                <a:t>%</a:t>
              </a:r>
            </a:p>
          </p:txBody>
        </p:sp>
        <p:sp>
          <p:nvSpPr>
            <p:cNvPr id="22" name="Shape 438"/>
            <p:cNvSpPr/>
            <p:nvPr/>
          </p:nvSpPr>
          <p:spPr>
            <a:xfrm>
              <a:off x="18884025" y="7716475"/>
              <a:ext cx="1509027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17</a:t>
              </a:r>
              <a:r>
                <a:rPr sz="6000" b="0" dirty="0"/>
                <a:t>%</a:t>
              </a:r>
            </a:p>
          </p:txBody>
        </p:sp>
        <p:sp>
          <p:nvSpPr>
            <p:cNvPr id="35" name="Shape 430"/>
            <p:cNvSpPr/>
            <p:nvPr/>
          </p:nvSpPr>
          <p:spPr>
            <a:xfrm>
              <a:off x="8058895" y="9162625"/>
              <a:ext cx="2148317" cy="1332211"/>
            </a:xfrm>
            <a:prstGeom prst="rect">
              <a:avLst/>
            </a:prstGeom>
            <a:solidFill>
              <a:srgbClr val="18BA4A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36" name="Shape 431"/>
            <p:cNvSpPr/>
            <p:nvPr/>
          </p:nvSpPr>
          <p:spPr>
            <a:xfrm>
              <a:off x="10207212" y="9162625"/>
              <a:ext cx="8111935" cy="1332211"/>
            </a:xfrm>
            <a:prstGeom prst="rect">
              <a:avLst/>
            </a:prstGeom>
            <a:solidFill>
              <a:srgbClr val="110051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37" name="Shape 432"/>
            <p:cNvSpPr/>
            <p:nvPr/>
          </p:nvSpPr>
          <p:spPr>
            <a:xfrm>
              <a:off x="18319147" y="9162625"/>
              <a:ext cx="2333671" cy="1332211"/>
            </a:xfrm>
            <a:prstGeom prst="rect">
              <a:avLst/>
            </a:prstGeom>
            <a:solidFill>
              <a:srgbClr val="FB1627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38" name="Shape 436"/>
            <p:cNvSpPr/>
            <p:nvPr/>
          </p:nvSpPr>
          <p:spPr>
            <a:xfrm>
              <a:off x="8392426" y="9548880"/>
              <a:ext cx="1509026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17</a:t>
              </a:r>
              <a:r>
                <a:rPr sz="6000" b="0" dirty="0"/>
                <a:t>%</a:t>
              </a:r>
            </a:p>
          </p:txBody>
        </p:sp>
        <p:sp>
          <p:nvSpPr>
            <p:cNvPr id="39" name="Shape 437"/>
            <p:cNvSpPr/>
            <p:nvPr/>
          </p:nvSpPr>
          <p:spPr>
            <a:xfrm>
              <a:off x="13520085" y="9478329"/>
              <a:ext cx="1509026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61</a:t>
              </a:r>
              <a:r>
                <a:rPr sz="6000" b="0" dirty="0"/>
                <a:t>%</a:t>
              </a:r>
            </a:p>
          </p:txBody>
        </p:sp>
        <p:sp>
          <p:nvSpPr>
            <p:cNvPr id="40" name="Shape 438"/>
            <p:cNvSpPr/>
            <p:nvPr/>
          </p:nvSpPr>
          <p:spPr>
            <a:xfrm>
              <a:off x="18884025" y="9503729"/>
              <a:ext cx="1509027" cy="711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b="0" dirty="0"/>
                <a:t>22</a:t>
              </a:r>
              <a:r>
                <a:rPr sz="6000" b="0" dirty="0"/>
                <a:t>%</a:t>
              </a:r>
            </a:p>
          </p:txBody>
        </p:sp>
      </p:grpSp>
      <p:sp>
        <p:nvSpPr>
          <p:cNvPr id="41" name="Shape 177"/>
          <p:cNvSpPr/>
          <p:nvPr/>
        </p:nvSpPr>
        <p:spPr>
          <a:xfrm>
            <a:off x="1022588" y="7540238"/>
            <a:ext cx="4948236" cy="15401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Empresas em desenvolvimento da  colaboração</a:t>
            </a:r>
          </a:p>
        </p:txBody>
      </p:sp>
      <p:sp>
        <p:nvSpPr>
          <p:cNvPr id="42" name="Shape 177"/>
          <p:cNvSpPr/>
          <p:nvPr/>
        </p:nvSpPr>
        <p:spPr>
          <a:xfrm>
            <a:off x="1022588" y="9840940"/>
            <a:ext cx="4948236" cy="1055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Empresas pouco colaborativas</a:t>
            </a:r>
          </a:p>
        </p:txBody>
      </p:sp>
      <p:pic>
        <p:nvPicPr>
          <p:cNvPr id="12" name="Picture 11" descr="marcaca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421" y="3439128"/>
            <a:ext cx="7090736" cy="9125745"/>
          </a:xfrm>
          <a:prstGeom prst="rect">
            <a:avLst/>
          </a:prstGeom>
        </p:spPr>
      </p:pic>
      <p:pic>
        <p:nvPicPr>
          <p:cNvPr id="24" name="Picture 23" descr="marcaca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56" y="3764503"/>
            <a:ext cx="6585101" cy="847499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3" name="Shape 177">
            <a:extLst>
              <a:ext uri="{FF2B5EF4-FFF2-40B4-BE49-F238E27FC236}">
                <a16:creationId xmlns:a16="http://schemas.microsoft.com/office/drawing/2014/main" id="{5A86718D-EB41-EB49-9BB5-B9DC6CE24280}"/>
              </a:ext>
            </a:extLst>
          </p:cNvPr>
          <p:cNvSpPr/>
          <p:nvPr/>
        </p:nvSpPr>
        <p:spPr>
          <a:xfrm>
            <a:off x="6115226" y="4299395"/>
            <a:ext cx="4948236" cy="6863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BR" sz="4400" b="1" cap="none" spc="0" dirty="0">
                <a:solidFill>
                  <a:srgbClr val="1200C4"/>
                </a:solidFill>
              </a:rPr>
              <a:t>% Diferenciais</a:t>
            </a:r>
          </a:p>
        </p:txBody>
      </p:sp>
      <p:sp>
        <p:nvSpPr>
          <p:cNvPr id="34" name="Shape 177">
            <a:extLst>
              <a:ext uri="{FF2B5EF4-FFF2-40B4-BE49-F238E27FC236}">
                <a16:creationId xmlns:a16="http://schemas.microsoft.com/office/drawing/2014/main" id="{DA9F3AB7-5D09-F54E-8299-F89047DC50FD}"/>
              </a:ext>
            </a:extLst>
          </p:cNvPr>
          <p:cNvSpPr/>
          <p:nvPr/>
        </p:nvSpPr>
        <p:spPr>
          <a:xfrm>
            <a:off x="12230452" y="4339657"/>
            <a:ext cx="4948236" cy="6863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BR" sz="4400" b="1" cap="none" spc="0" dirty="0">
                <a:solidFill>
                  <a:srgbClr val="1200C4"/>
                </a:solidFill>
              </a:rPr>
              <a:t>% Neutros</a:t>
            </a:r>
          </a:p>
        </p:txBody>
      </p:sp>
      <p:sp>
        <p:nvSpPr>
          <p:cNvPr id="46" name="Shape 177">
            <a:extLst>
              <a:ext uri="{FF2B5EF4-FFF2-40B4-BE49-F238E27FC236}">
                <a16:creationId xmlns:a16="http://schemas.microsoft.com/office/drawing/2014/main" id="{11750371-FCA3-0646-81E1-3485750B59C9}"/>
              </a:ext>
            </a:extLst>
          </p:cNvPr>
          <p:cNvSpPr/>
          <p:nvPr/>
        </p:nvSpPr>
        <p:spPr>
          <a:xfrm>
            <a:off x="17410487" y="4379919"/>
            <a:ext cx="4948236" cy="6863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BR" sz="4400" b="1" cap="none" spc="0" dirty="0">
                <a:solidFill>
                  <a:srgbClr val="1200C4"/>
                </a:solidFill>
              </a:rPr>
              <a:t>% Detratores</a:t>
            </a:r>
          </a:p>
        </p:txBody>
      </p:sp>
    </p:spTree>
    <p:extLst>
      <p:ext uri="{BB962C8B-B14F-4D97-AF65-F5344CB8AC3E}">
        <p14:creationId xmlns:p14="http://schemas.microsoft.com/office/powerpoint/2010/main" val="356013287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5" name="Shape 636"/>
          <p:cNvSpPr/>
          <p:nvPr/>
        </p:nvSpPr>
        <p:spPr>
          <a:xfrm>
            <a:off x="2224671" y="5576762"/>
            <a:ext cx="19913417" cy="3231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1000" b="1" cap="none" spc="-780" dirty="0" err="1">
                <a:solidFill>
                  <a:srgbClr val="FC007D"/>
                </a:solidFill>
              </a:rPr>
              <a:t>transformação</a:t>
            </a:r>
            <a:r>
              <a:rPr lang="en-US" sz="21000" b="1" cap="none" spc="-780" dirty="0">
                <a:solidFill>
                  <a:srgbClr val="FD950A"/>
                </a:solidFill>
              </a:rPr>
              <a:t>.</a:t>
            </a:r>
            <a:endParaRPr lang="pt-BR" sz="21000" b="1" cap="none" spc="-780" dirty="0">
              <a:solidFill>
                <a:srgbClr val="FD950A"/>
              </a:solidFill>
            </a:endParaRPr>
          </a:p>
        </p:txBody>
      </p:sp>
      <p:pic>
        <p:nvPicPr>
          <p:cNvPr id="10" name="Picture 9" descr="icon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82" y="2966033"/>
            <a:ext cx="2110675" cy="2110675"/>
          </a:xfrm>
          <a:prstGeom prst="rect">
            <a:avLst/>
          </a:prstGeom>
        </p:spPr>
      </p:pic>
      <p:pic>
        <p:nvPicPr>
          <p:cNvPr id="2" name="Picture 1" descr="icone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67" y="9623585"/>
            <a:ext cx="2157709" cy="2157709"/>
          </a:xfrm>
          <a:prstGeom prst="rect">
            <a:avLst/>
          </a:prstGeom>
        </p:spPr>
      </p:pic>
      <p:pic>
        <p:nvPicPr>
          <p:cNvPr id="5" name="Picture 4" descr="ico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98" y="9171485"/>
            <a:ext cx="2110675" cy="2110675"/>
          </a:xfrm>
          <a:prstGeom prst="rect">
            <a:avLst/>
          </a:prstGeom>
        </p:spPr>
      </p:pic>
      <p:pic>
        <p:nvPicPr>
          <p:cNvPr id="6" name="Picture 5" descr="icone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124" y="3720203"/>
            <a:ext cx="2200194" cy="2200194"/>
          </a:xfrm>
          <a:prstGeom prst="rect">
            <a:avLst/>
          </a:prstGeom>
        </p:spPr>
      </p:pic>
      <p:pic>
        <p:nvPicPr>
          <p:cNvPr id="7" name="Picture 6" descr="icone_3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76" y="3208015"/>
            <a:ext cx="2106240" cy="2106240"/>
          </a:xfrm>
          <a:prstGeom prst="rect">
            <a:avLst/>
          </a:prstGeom>
        </p:spPr>
      </p:pic>
      <p:pic>
        <p:nvPicPr>
          <p:cNvPr id="8" name="Picture 7" descr="icon3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87" y="9675054"/>
            <a:ext cx="2106240" cy="2106240"/>
          </a:xfrm>
          <a:prstGeom prst="rect">
            <a:avLst/>
          </a:prstGeom>
        </p:spPr>
      </p:pic>
      <p:pic>
        <p:nvPicPr>
          <p:cNvPr id="11" name="Picture 10" descr="icone3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867" y="2325163"/>
            <a:ext cx="2200318" cy="220031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649653" y="4047258"/>
            <a:ext cx="2312167" cy="209229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/>
          <p:cNvCxnSpPr/>
          <p:nvPr/>
        </p:nvCxnSpPr>
        <p:spPr>
          <a:xfrm flipV="1">
            <a:off x="2046982" y="5076708"/>
            <a:ext cx="304988" cy="3672362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20"/>
          <p:cNvCxnSpPr/>
          <p:nvPr/>
        </p:nvCxnSpPr>
        <p:spPr>
          <a:xfrm>
            <a:off x="3923228" y="10300231"/>
            <a:ext cx="6778219" cy="402605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Connector 23"/>
          <p:cNvCxnSpPr/>
          <p:nvPr/>
        </p:nvCxnSpPr>
        <p:spPr>
          <a:xfrm>
            <a:off x="9901777" y="4501964"/>
            <a:ext cx="3927782" cy="294965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/>
          <p:cNvCxnSpPr/>
          <p:nvPr/>
        </p:nvCxnSpPr>
        <p:spPr>
          <a:xfrm flipH="1">
            <a:off x="16739904" y="3720203"/>
            <a:ext cx="2851972" cy="917098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/>
          <p:cNvCxnSpPr/>
          <p:nvPr/>
        </p:nvCxnSpPr>
        <p:spPr>
          <a:xfrm flipH="1">
            <a:off x="21332326" y="4501964"/>
            <a:ext cx="509050" cy="4881120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/>
          <p:cNvCxnSpPr/>
          <p:nvPr/>
        </p:nvCxnSpPr>
        <p:spPr>
          <a:xfrm flipV="1">
            <a:off x="13258248" y="10535393"/>
            <a:ext cx="6451228" cy="167443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1007679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pic>
        <p:nvPicPr>
          <p:cNvPr id="13" name="Picture 12" descr="icone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840743"/>
            <a:ext cx="2063816" cy="2063816"/>
          </a:xfrm>
          <a:prstGeom prst="rect">
            <a:avLst/>
          </a:prstGeom>
        </p:spPr>
      </p:pic>
      <p:sp>
        <p:nvSpPr>
          <p:cNvPr id="14" name="Shape 636"/>
          <p:cNvSpPr/>
          <p:nvPr/>
        </p:nvSpPr>
        <p:spPr>
          <a:xfrm>
            <a:off x="3144984" y="4488923"/>
            <a:ext cx="17521382" cy="7386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2000" b="1" cap="none" spc="0" dirty="0" err="1">
                <a:solidFill>
                  <a:schemeClr val="bg1"/>
                </a:solidFill>
              </a:rPr>
              <a:t>Quais</a:t>
            </a:r>
            <a:r>
              <a:rPr lang="en-US" sz="12000" b="1" cap="none" spc="0" dirty="0">
                <a:solidFill>
                  <a:schemeClr val="bg1"/>
                </a:solidFill>
              </a:rPr>
              <a:t> </a:t>
            </a:r>
            <a:r>
              <a:rPr lang="en-US" sz="12000" b="1" cap="none" spc="0" dirty="0" err="1">
                <a:solidFill>
                  <a:schemeClr val="bg1"/>
                </a:solidFill>
              </a:rPr>
              <a:t>são</a:t>
            </a:r>
            <a:r>
              <a:rPr lang="en-US" sz="12000" b="1" cap="none" spc="0" dirty="0">
                <a:solidFill>
                  <a:schemeClr val="bg1"/>
                </a:solidFill>
              </a:rPr>
              <a:t> as </a:t>
            </a:r>
            <a:r>
              <a:rPr lang="en-US" sz="12000" b="1" cap="none" spc="0" dirty="0" err="1">
                <a:solidFill>
                  <a:schemeClr val="bg1"/>
                </a:solidFill>
              </a:rPr>
              <a:t>maiores</a:t>
            </a:r>
            <a:r>
              <a:rPr lang="en-US" sz="12000" b="1" cap="none" spc="0" dirty="0">
                <a:solidFill>
                  <a:schemeClr val="bg1"/>
                </a:solidFill>
              </a:rPr>
              <a:t> </a:t>
            </a:r>
            <a:r>
              <a:rPr lang="en-US" sz="12000" b="1" cap="none" spc="0" dirty="0" err="1">
                <a:solidFill>
                  <a:srgbClr val="FC007D"/>
                </a:solidFill>
              </a:rPr>
              <a:t>oportunidades</a:t>
            </a:r>
            <a:r>
              <a:rPr lang="en-US" sz="12000" b="1" cap="none" spc="0" dirty="0">
                <a:solidFill>
                  <a:srgbClr val="FC007D"/>
                </a:solidFill>
              </a:rPr>
              <a:t> </a:t>
            </a:r>
            <a:r>
              <a:rPr lang="en-US" sz="12000" b="1" cap="none" spc="0" dirty="0" err="1">
                <a:solidFill>
                  <a:schemeClr val="bg1"/>
                </a:solidFill>
              </a:rPr>
              <a:t>apontadas</a:t>
            </a:r>
            <a:r>
              <a:rPr lang="en-US" sz="12000" b="1" cap="none" spc="0" dirty="0">
                <a:solidFill>
                  <a:schemeClr val="bg1"/>
                </a:solidFill>
              </a:rPr>
              <a:t> para o </a:t>
            </a:r>
            <a:r>
              <a:rPr lang="en-US" sz="12000" b="1" cap="none" spc="0" dirty="0" err="1">
                <a:solidFill>
                  <a:schemeClr val="bg1"/>
                </a:solidFill>
              </a:rPr>
              <a:t>setor</a:t>
            </a:r>
            <a:r>
              <a:rPr lang="en-US" sz="12000" b="1" cap="none" spc="0" dirty="0">
                <a:solidFill>
                  <a:schemeClr val="bg1"/>
                </a:solidFill>
              </a:rPr>
              <a:t> </a:t>
            </a:r>
            <a:r>
              <a:rPr lang="en-US" sz="12000" b="1" cap="none" spc="0" dirty="0" err="1">
                <a:solidFill>
                  <a:schemeClr val="bg1"/>
                </a:solidFill>
              </a:rPr>
              <a:t>como</a:t>
            </a:r>
            <a:r>
              <a:rPr lang="en-US" sz="12000" b="1" cap="none" spc="0" dirty="0">
                <a:solidFill>
                  <a:schemeClr val="bg1"/>
                </a:solidFill>
              </a:rPr>
              <a:t> um </a:t>
            </a:r>
            <a:r>
              <a:rPr lang="en-US" sz="12000" b="1" cap="none" spc="0" dirty="0" err="1">
                <a:solidFill>
                  <a:schemeClr val="bg1"/>
                </a:solidFill>
              </a:rPr>
              <a:t>todo</a:t>
            </a:r>
            <a:r>
              <a:rPr lang="en-US" sz="12000" b="1" cap="none" spc="0" dirty="0">
                <a:solidFill>
                  <a:schemeClr val="bg1"/>
                </a:solidFill>
              </a:rPr>
              <a:t>?</a:t>
            </a:r>
            <a:endParaRPr lang="pt-BR" sz="12000" b="1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5141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0" y="105196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23" name="Shape 636"/>
          <p:cNvSpPr/>
          <p:nvPr/>
        </p:nvSpPr>
        <p:spPr>
          <a:xfrm>
            <a:off x="2485659" y="2429387"/>
            <a:ext cx="17155606" cy="125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7500" cap="none" spc="0" dirty="0">
                <a:solidFill>
                  <a:srgbClr val="110051"/>
                </a:solidFill>
                <a:sym typeface="Helvetica Neue"/>
              </a:rPr>
              <a:t>Maiores Oportunidades </a:t>
            </a:r>
          </a:p>
        </p:txBody>
      </p:sp>
      <p:sp>
        <p:nvSpPr>
          <p:cNvPr id="25" name="Shape 177"/>
          <p:cNvSpPr/>
          <p:nvPr/>
        </p:nvSpPr>
        <p:spPr>
          <a:xfrm>
            <a:off x="17768662" y="5572588"/>
            <a:ext cx="4948236" cy="1184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90000"/>
              </a:lnSpc>
            </a:pPr>
            <a:r>
              <a:rPr lang="pt-BR" cap="none" spc="0" dirty="0">
                <a:solidFill>
                  <a:srgbClr val="505153"/>
                </a:solidFill>
              </a:rPr>
              <a:t>Empresas mais colaborativas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230441" y="5449455"/>
            <a:ext cx="2796210" cy="5810574"/>
            <a:chOff x="18794409" y="5449455"/>
            <a:chExt cx="2796210" cy="5810574"/>
          </a:xfrm>
        </p:grpSpPr>
        <p:sp>
          <p:nvSpPr>
            <p:cNvPr id="13" name="Shape 429"/>
            <p:cNvSpPr/>
            <p:nvPr/>
          </p:nvSpPr>
          <p:spPr>
            <a:xfrm>
              <a:off x="19848649" y="5449455"/>
              <a:ext cx="1703626" cy="1562209"/>
            </a:xfrm>
            <a:prstGeom prst="rect">
              <a:avLst/>
            </a:prstGeom>
            <a:solidFill>
              <a:srgbClr val="FB1627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>
                <a:solidFill>
                  <a:srgbClr val="FD950A"/>
                </a:solidFill>
              </a:endParaRPr>
            </a:p>
          </p:txBody>
        </p:sp>
        <p:sp>
          <p:nvSpPr>
            <p:cNvPr id="16" name="Shape 432"/>
            <p:cNvSpPr/>
            <p:nvPr/>
          </p:nvSpPr>
          <p:spPr>
            <a:xfrm>
              <a:off x="19148019" y="7602008"/>
              <a:ext cx="2382955" cy="1562209"/>
            </a:xfrm>
            <a:prstGeom prst="rect">
              <a:avLst/>
            </a:prstGeom>
            <a:solidFill>
              <a:srgbClr val="FB1627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19" name="Shape 435"/>
            <p:cNvSpPr/>
            <p:nvPr/>
          </p:nvSpPr>
          <p:spPr>
            <a:xfrm>
              <a:off x="19821068" y="5882757"/>
              <a:ext cx="1769551" cy="83468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dirty="0"/>
                <a:t>8</a:t>
              </a:r>
              <a:r>
                <a:rPr sz="6000" dirty="0"/>
                <a:t>%</a:t>
              </a:r>
            </a:p>
          </p:txBody>
        </p:sp>
        <p:sp>
          <p:nvSpPr>
            <p:cNvPr id="22" name="Shape 438"/>
            <p:cNvSpPr/>
            <p:nvPr/>
          </p:nvSpPr>
          <p:spPr>
            <a:xfrm>
              <a:off x="19456810" y="8002001"/>
              <a:ext cx="1769551" cy="83468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dirty="0"/>
                <a:t>17</a:t>
              </a:r>
              <a:r>
                <a:rPr sz="6000" dirty="0"/>
                <a:t>%</a:t>
              </a:r>
            </a:p>
          </p:txBody>
        </p:sp>
        <p:sp>
          <p:nvSpPr>
            <p:cNvPr id="37" name="Shape 432"/>
            <p:cNvSpPr/>
            <p:nvPr/>
          </p:nvSpPr>
          <p:spPr>
            <a:xfrm>
              <a:off x="18794409" y="9697820"/>
              <a:ext cx="2736565" cy="1562209"/>
            </a:xfrm>
            <a:prstGeom prst="rect">
              <a:avLst/>
            </a:prstGeom>
            <a:solidFill>
              <a:srgbClr val="FB1627"/>
            </a:solidFill>
            <a:ln w="12700">
              <a:miter lim="400000"/>
            </a:ln>
          </p:spPr>
          <p:txBody>
            <a:bodyPr lIns="71434" tIns="71434" rIns="71434" bIns="71434" anchor="ctr"/>
            <a:lstStyle/>
            <a:p>
              <a:endParaRPr/>
            </a:p>
          </p:txBody>
        </p:sp>
        <p:sp>
          <p:nvSpPr>
            <p:cNvPr id="40" name="Shape 438"/>
            <p:cNvSpPr/>
            <p:nvPr/>
          </p:nvSpPr>
          <p:spPr>
            <a:xfrm>
              <a:off x="19456810" y="10097814"/>
              <a:ext cx="1769551" cy="83468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/>
            <a:lstStyle>
              <a:lvl1pPr algn="ctr">
                <a:lnSpc>
                  <a:spcPct val="80000"/>
                </a:lnSpc>
                <a:defRPr sz="4800" b="1" spc="-128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6000" dirty="0"/>
                <a:t>22</a:t>
              </a:r>
              <a:r>
                <a:rPr sz="6000" dirty="0"/>
                <a:t>%</a:t>
              </a:r>
            </a:p>
          </p:txBody>
        </p:sp>
      </p:grpSp>
      <p:sp>
        <p:nvSpPr>
          <p:cNvPr id="41" name="Shape 177"/>
          <p:cNvSpPr/>
          <p:nvPr/>
        </p:nvSpPr>
        <p:spPr>
          <a:xfrm>
            <a:off x="17768662" y="7440852"/>
            <a:ext cx="4948236" cy="1738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90000"/>
              </a:lnSpc>
            </a:pPr>
            <a:r>
              <a:rPr lang="pt-BR" cap="none" spc="0" dirty="0">
                <a:solidFill>
                  <a:srgbClr val="505153"/>
                </a:solidFill>
              </a:rPr>
              <a:t>Empresas em desenvolvimento da  colaboração</a:t>
            </a:r>
          </a:p>
        </p:txBody>
      </p:sp>
      <p:sp>
        <p:nvSpPr>
          <p:cNvPr id="42" name="Shape 177"/>
          <p:cNvSpPr/>
          <p:nvPr/>
        </p:nvSpPr>
        <p:spPr>
          <a:xfrm>
            <a:off x="17768662" y="9776179"/>
            <a:ext cx="4948236" cy="1184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90000"/>
              </a:lnSpc>
            </a:pPr>
            <a:r>
              <a:rPr lang="pt-BR" cap="none" spc="0" dirty="0">
                <a:solidFill>
                  <a:srgbClr val="505153"/>
                </a:solidFill>
              </a:rPr>
              <a:t>Empresas pouco colaborativas</a:t>
            </a:r>
          </a:p>
        </p:txBody>
      </p:sp>
      <p:sp>
        <p:nvSpPr>
          <p:cNvPr id="45" name="Shape 177"/>
          <p:cNvSpPr/>
          <p:nvPr/>
        </p:nvSpPr>
        <p:spPr>
          <a:xfrm>
            <a:off x="13902007" y="4390759"/>
            <a:ext cx="4948236" cy="6309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pt-BR" cap="none" spc="0" dirty="0">
                <a:solidFill>
                  <a:srgbClr val="1200C4"/>
                </a:solidFill>
              </a:rPr>
              <a:t>% Detratores</a:t>
            </a:r>
          </a:p>
        </p:txBody>
      </p:sp>
      <p:pic>
        <p:nvPicPr>
          <p:cNvPr id="12" name="Picture 11" descr="marcaca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173" y="5022217"/>
            <a:ext cx="5277685" cy="679235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48018" y="4238533"/>
            <a:ext cx="10245595" cy="3169380"/>
            <a:chOff x="2687498" y="4722284"/>
            <a:chExt cx="6219113" cy="3169380"/>
          </a:xfrm>
        </p:grpSpPr>
        <p:sp>
          <p:nvSpPr>
            <p:cNvPr id="34" name="Shape 177"/>
            <p:cNvSpPr/>
            <p:nvPr/>
          </p:nvSpPr>
          <p:spPr>
            <a:xfrm>
              <a:off x="3875658" y="4768475"/>
              <a:ext cx="3422097" cy="701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650240">
                <a:lnSpc>
                  <a:spcPct val="110000"/>
                </a:lnSpc>
                <a:defRPr sz="4000" cap="all" spc="1040">
                  <a:solidFill>
                    <a:srgbClr val="2723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pt-BR" b="1" cap="none" spc="0" dirty="0">
                  <a:solidFill>
                    <a:srgbClr val="505153"/>
                  </a:solidFill>
                </a:rPr>
                <a:t>Cash &amp; </a:t>
              </a:r>
              <a:r>
                <a:rPr lang="pt-BR" b="1" cap="none" spc="0" dirty="0" err="1">
                  <a:solidFill>
                    <a:srgbClr val="505153"/>
                  </a:solidFill>
                </a:rPr>
                <a:t>Carry</a:t>
              </a:r>
              <a:endParaRPr lang="pt-BR" cap="none" spc="0" dirty="0">
                <a:solidFill>
                  <a:srgbClr val="505153"/>
                </a:solidFill>
              </a:endParaRPr>
            </a:p>
          </p:txBody>
        </p:sp>
        <p:pic>
          <p:nvPicPr>
            <p:cNvPr id="47" name="Picture 46" descr="icone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498" y="4722284"/>
              <a:ext cx="977899" cy="977900"/>
            </a:xfrm>
            <a:prstGeom prst="rect">
              <a:avLst/>
            </a:prstGeom>
          </p:spPr>
        </p:pic>
        <p:sp>
          <p:nvSpPr>
            <p:cNvPr id="49" name="Shape 177"/>
            <p:cNvSpPr/>
            <p:nvPr/>
          </p:nvSpPr>
          <p:spPr>
            <a:xfrm>
              <a:off x="3958375" y="5505444"/>
              <a:ext cx="4948236" cy="2252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650240">
                <a:lnSpc>
                  <a:spcPct val="110000"/>
                </a:lnSpc>
                <a:defRPr sz="4000" cap="all" spc="1040">
                  <a:solidFill>
                    <a:srgbClr val="2723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pt-BR" sz="3500" cap="none" spc="0" dirty="0" err="1">
                  <a:solidFill>
                    <a:srgbClr val="505153"/>
                  </a:solidFill>
                </a:rPr>
                <a:t>Compartihamento</a:t>
              </a:r>
              <a:r>
                <a:rPr lang="pt-BR" sz="3500" cap="none" spc="0" dirty="0">
                  <a:solidFill>
                    <a:srgbClr val="505153"/>
                  </a:solidFill>
                </a:rPr>
                <a:t> de Informações </a:t>
              </a:r>
            </a:p>
            <a:p>
              <a:pPr>
                <a:lnSpc>
                  <a:spcPct val="140000"/>
                </a:lnSpc>
              </a:pPr>
              <a:r>
                <a:rPr lang="pt-BR" sz="3500" cap="none" spc="0" dirty="0">
                  <a:solidFill>
                    <a:srgbClr val="505153"/>
                  </a:solidFill>
                </a:rPr>
                <a:t>Processo de Introdução de </a:t>
              </a:r>
              <a:r>
                <a:rPr lang="pt-BR" sz="3500" cap="none" spc="0" dirty="0" err="1">
                  <a:solidFill>
                    <a:srgbClr val="505153"/>
                  </a:solidFill>
                </a:rPr>
                <a:t>Ítens</a:t>
              </a:r>
              <a:endParaRPr lang="pt-BR" sz="3500" cap="none" spc="0" dirty="0">
                <a:solidFill>
                  <a:srgbClr val="505153"/>
                </a:solidFill>
              </a:endParaRPr>
            </a:p>
            <a:p>
              <a:pPr>
                <a:lnSpc>
                  <a:spcPct val="140000"/>
                </a:lnSpc>
              </a:pPr>
              <a:r>
                <a:rPr lang="pt-BR" sz="3500" cap="none" spc="0" dirty="0">
                  <a:solidFill>
                    <a:srgbClr val="505153"/>
                  </a:solidFill>
                </a:rPr>
                <a:t>Rupturas em Lojas</a:t>
              </a:r>
            </a:p>
          </p:txBody>
        </p:sp>
        <p:pic>
          <p:nvPicPr>
            <p:cNvPr id="51" name="Picture 50" descr="chec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669" y="5675029"/>
              <a:ext cx="748417" cy="748417"/>
            </a:xfrm>
            <a:prstGeom prst="rect">
              <a:avLst/>
            </a:prstGeom>
          </p:spPr>
        </p:pic>
        <p:pic>
          <p:nvPicPr>
            <p:cNvPr id="52" name="Picture 51" descr="chec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669" y="6394830"/>
              <a:ext cx="748417" cy="748417"/>
            </a:xfrm>
            <a:prstGeom prst="rect">
              <a:avLst/>
            </a:prstGeom>
          </p:spPr>
        </p:pic>
        <p:pic>
          <p:nvPicPr>
            <p:cNvPr id="53" name="Picture 52" descr="chec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669" y="7143247"/>
              <a:ext cx="748417" cy="74841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938029" y="8697487"/>
            <a:ext cx="9913236" cy="3346052"/>
            <a:chOff x="9613385" y="4549348"/>
            <a:chExt cx="6426802" cy="3346052"/>
          </a:xfrm>
        </p:grpSpPr>
        <p:sp>
          <p:nvSpPr>
            <p:cNvPr id="46" name="Shape 177"/>
            <p:cNvSpPr/>
            <p:nvPr/>
          </p:nvSpPr>
          <p:spPr>
            <a:xfrm>
              <a:off x="11007075" y="4737658"/>
              <a:ext cx="3025770" cy="701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650240">
                <a:lnSpc>
                  <a:spcPct val="110000"/>
                </a:lnSpc>
                <a:defRPr sz="4000" cap="all" spc="1040">
                  <a:solidFill>
                    <a:srgbClr val="2723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pt-BR" b="1" cap="none" spc="0" dirty="0">
                  <a:solidFill>
                    <a:srgbClr val="505153"/>
                  </a:solidFill>
                </a:rPr>
                <a:t>Indústrias</a:t>
              </a:r>
              <a:endParaRPr lang="pt-BR" cap="none" spc="0" dirty="0">
                <a:solidFill>
                  <a:srgbClr val="505153"/>
                </a:solidFill>
              </a:endParaRPr>
            </a:p>
          </p:txBody>
        </p:sp>
        <p:pic>
          <p:nvPicPr>
            <p:cNvPr id="48" name="Picture 47" descr="icone6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3385" y="4549348"/>
              <a:ext cx="1171040" cy="1171041"/>
            </a:xfrm>
            <a:prstGeom prst="rect">
              <a:avLst/>
            </a:prstGeom>
          </p:spPr>
        </p:pic>
        <p:sp>
          <p:nvSpPr>
            <p:cNvPr id="50" name="Shape 177"/>
            <p:cNvSpPr/>
            <p:nvPr/>
          </p:nvSpPr>
          <p:spPr>
            <a:xfrm>
              <a:off x="11091951" y="5642675"/>
              <a:ext cx="4948236" cy="2252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650240">
                <a:lnSpc>
                  <a:spcPct val="110000"/>
                </a:lnSpc>
                <a:defRPr sz="4000" cap="all" spc="1040">
                  <a:solidFill>
                    <a:srgbClr val="27236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lnSpc>
                  <a:spcPct val="140000"/>
                </a:lnSpc>
              </a:pPr>
              <a:r>
                <a:rPr lang="pt-BR" sz="3500" cap="none" spc="0" dirty="0">
                  <a:solidFill>
                    <a:srgbClr val="505153"/>
                  </a:solidFill>
                </a:rPr>
                <a:t>Nível de Serviço</a:t>
              </a:r>
            </a:p>
            <a:p>
              <a:pPr>
                <a:lnSpc>
                  <a:spcPct val="140000"/>
                </a:lnSpc>
              </a:pPr>
              <a:r>
                <a:rPr lang="pt-BR" sz="3500" cap="none" spc="0" dirty="0">
                  <a:solidFill>
                    <a:srgbClr val="505153"/>
                  </a:solidFill>
                </a:rPr>
                <a:t>Sortimento adequado ao Canal</a:t>
              </a:r>
            </a:p>
            <a:p>
              <a:pPr>
                <a:lnSpc>
                  <a:spcPct val="140000"/>
                </a:lnSpc>
              </a:pPr>
              <a:r>
                <a:rPr lang="pt-BR" sz="3500" cap="none" spc="0" dirty="0">
                  <a:solidFill>
                    <a:srgbClr val="505153"/>
                  </a:solidFill>
                </a:rPr>
                <a:t>Investimento flexível em lojas</a:t>
              </a:r>
            </a:p>
          </p:txBody>
        </p:sp>
        <p:pic>
          <p:nvPicPr>
            <p:cNvPr id="55" name="Picture 54" descr="chec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437" y="5675029"/>
              <a:ext cx="748417" cy="748417"/>
            </a:xfrm>
            <a:prstGeom prst="rect">
              <a:avLst/>
            </a:prstGeom>
          </p:spPr>
        </p:pic>
        <p:pic>
          <p:nvPicPr>
            <p:cNvPr id="56" name="Picture 55" descr="chec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437" y="6394830"/>
              <a:ext cx="748417" cy="748417"/>
            </a:xfrm>
            <a:prstGeom prst="rect">
              <a:avLst/>
            </a:prstGeom>
          </p:spPr>
        </p:pic>
        <p:pic>
          <p:nvPicPr>
            <p:cNvPr id="57" name="Picture 56" descr="check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437" y="7143247"/>
              <a:ext cx="748417" cy="748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77082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pic>
        <p:nvPicPr>
          <p:cNvPr id="13" name="Picture 12" descr="icone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840743"/>
            <a:ext cx="2063816" cy="2063816"/>
          </a:xfrm>
          <a:prstGeom prst="rect">
            <a:avLst/>
          </a:prstGeom>
        </p:spPr>
      </p:pic>
      <p:sp>
        <p:nvSpPr>
          <p:cNvPr id="14" name="Shape 636"/>
          <p:cNvSpPr/>
          <p:nvPr/>
        </p:nvSpPr>
        <p:spPr>
          <a:xfrm>
            <a:off x="3144984" y="4488923"/>
            <a:ext cx="17521382" cy="5539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2000" b="1" cap="none" spc="0" dirty="0" err="1">
                <a:solidFill>
                  <a:schemeClr val="bg1"/>
                </a:solidFill>
              </a:rPr>
              <a:t>Em</a:t>
            </a:r>
            <a:r>
              <a:rPr lang="en-US" sz="12000" b="1" cap="none" spc="0" dirty="0">
                <a:solidFill>
                  <a:schemeClr val="bg1"/>
                </a:solidFill>
              </a:rPr>
              <a:t> </a:t>
            </a:r>
            <a:r>
              <a:rPr lang="en-US" sz="12000" b="1" cap="none" spc="0" dirty="0" err="1">
                <a:solidFill>
                  <a:schemeClr val="bg1"/>
                </a:solidFill>
              </a:rPr>
              <a:t>quais</a:t>
            </a:r>
            <a:r>
              <a:rPr lang="en-US" sz="12000" b="1" cap="none" spc="0" dirty="0">
                <a:solidFill>
                  <a:schemeClr val="bg1"/>
                </a:solidFill>
              </a:rPr>
              <a:t> </a:t>
            </a:r>
            <a:r>
              <a:rPr lang="en-US" sz="12000" b="1" cap="none" spc="0" dirty="0" err="1">
                <a:solidFill>
                  <a:schemeClr val="bg1"/>
                </a:solidFill>
              </a:rPr>
              <a:t>temas</a:t>
            </a:r>
            <a:br>
              <a:rPr lang="en-US" sz="12000" b="1" cap="none" spc="0" dirty="0">
                <a:solidFill>
                  <a:schemeClr val="bg1"/>
                </a:solidFill>
              </a:rPr>
            </a:br>
            <a:r>
              <a:rPr lang="en-US" sz="12000" b="1" cap="none" spc="0" dirty="0">
                <a:solidFill>
                  <a:schemeClr val="bg1"/>
                </a:solidFill>
              </a:rPr>
              <a:t>as </a:t>
            </a:r>
            <a:r>
              <a:rPr lang="en-US" sz="12000" b="1" cap="none" spc="0" dirty="0" err="1">
                <a:solidFill>
                  <a:schemeClr val="bg1"/>
                </a:solidFill>
              </a:rPr>
              <a:t>empresas</a:t>
            </a:r>
            <a:r>
              <a:rPr lang="en-US" sz="12000" b="1" cap="none" spc="0" dirty="0">
                <a:solidFill>
                  <a:schemeClr val="bg1"/>
                </a:solidFill>
              </a:rPr>
              <a:t> </a:t>
            </a:r>
            <a:r>
              <a:rPr lang="en-US" sz="12000" b="1" cap="none" spc="0" dirty="0" err="1">
                <a:solidFill>
                  <a:srgbClr val="FC007D"/>
                </a:solidFill>
              </a:rPr>
              <a:t>melhor</a:t>
            </a:r>
            <a:r>
              <a:rPr lang="en-US" sz="12000" b="1" cap="none" spc="0" dirty="0">
                <a:solidFill>
                  <a:srgbClr val="FC007D"/>
                </a:solidFill>
              </a:rPr>
              <a:t> </a:t>
            </a:r>
            <a:r>
              <a:rPr lang="en-US" sz="12000" b="1" cap="none" spc="0" dirty="0" err="1">
                <a:solidFill>
                  <a:srgbClr val="FC007D"/>
                </a:solidFill>
              </a:rPr>
              <a:t>avaliadas</a:t>
            </a:r>
            <a:r>
              <a:rPr lang="en-US" sz="12000" b="1" cap="none" spc="0" dirty="0">
                <a:solidFill>
                  <a:schemeClr val="bg1"/>
                </a:solidFill>
              </a:rPr>
              <a:t> se </a:t>
            </a:r>
            <a:r>
              <a:rPr lang="en-US" sz="12000" b="1" cap="none" spc="0" dirty="0" err="1">
                <a:solidFill>
                  <a:schemeClr val="bg1"/>
                </a:solidFill>
              </a:rPr>
              <a:t>destacam</a:t>
            </a:r>
            <a:r>
              <a:rPr lang="en-US" sz="12000" b="1" cap="none" spc="0" dirty="0">
                <a:solidFill>
                  <a:schemeClr val="bg1"/>
                </a:solidFill>
              </a:rPr>
              <a:t>?</a:t>
            </a:r>
            <a:endParaRPr lang="pt-BR" sz="12000" b="1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52087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0" name="Shape 427"/>
          <p:cNvSpPr/>
          <p:nvPr/>
        </p:nvSpPr>
        <p:spPr>
          <a:xfrm>
            <a:off x="4368799" y="4991561"/>
            <a:ext cx="3289723" cy="1891800"/>
          </a:xfrm>
          <a:prstGeom prst="rect">
            <a:avLst/>
          </a:prstGeom>
          <a:solidFill>
            <a:srgbClr val="18BA4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1" name="Shape 428"/>
          <p:cNvSpPr/>
          <p:nvPr/>
        </p:nvSpPr>
        <p:spPr>
          <a:xfrm>
            <a:off x="7450069" y="4991561"/>
            <a:ext cx="7670400" cy="1891800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3" name="Shape 429"/>
          <p:cNvSpPr/>
          <p:nvPr/>
        </p:nvSpPr>
        <p:spPr>
          <a:xfrm>
            <a:off x="15121866" y="4991453"/>
            <a:ext cx="3064576" cy="1891908"/>
          </a:xfrm>
          <a:prstGeom prst="rect">
            <a:avLst/>
          </a:prstGeom>
          <a:solidFill>
            <a:srgbClr val="FB1627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>
              <a:solidFill>
                <a:srgbClr val="FD950A"/>
              </a:solidFill>
            </a:endParaRPr>
          </a:p>
        </p:txBody>
      </p:sp>
      <p:sp>
        <p:nvSpPr>
          <p:cNvPr id="17" name="Shape 433"/>
          <p:cNvSpPr/>
          <p:nvPr/>
        </p:nvSpPr>
        <p:spPr>
          <a:xfrm>
            <a:off x="4722107" y="5554925"/>
            <a:ext cx="2807403" cy="725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80000"/>
              </a:lnSpc>
              <a:defRPr sz="4800" b="1" spc="-128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8000" dirty="0"/>
              <a:t>29</a:t>
            </a:r>
            <a:r>
              <a:rPr sz="8000" dirty="0"/>
              <a:t>%</a:t>
            </a:r>
          </a:p>
        </p:txBody>
      </p:sp>
      <p:sp>
        <p:nvSpPr>
          <p:cNvPr id="18" name="Shape 434"/>
          <p:cNvSpPr/>
          <p:nvPr/>
        </p:nvSpPr>
        <p:spPr>
          <a:xfrm>
            <a:off x="10162155" y="5554925"/>
            <a:ext cx="2807401" cy="725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80000"/>
              </a:lnSpc>
              <a:defRPr sz="4800" b="1" spc="-128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8000" dirty="0"/>
              <a:t>57%</a:t>
            </a:r>
            <a:endParaRPr sz="8000" dirty="0"/>
          </a:p>
        </p:txBody>
      </p:sp>
      <p:sp>
        <p:nvSpPr>
          <p:cNvPr id="19" name="Shape 435"/>
          <p:cNvSpPr/>
          <p:nvPr/>
        </p:nvSpPr>
        <p:spPr>
          <a:xfrm>
            <a:off x="15111141" y="5554925"/>
            <a:ext cx="2807403" cy="725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80000"/>
              </a:lnSpc>
              <a:defRPr sz="4800" b="1" spc="-128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0" dirty="0"/>
              <a:t>1</a:t>
            </a:r>
            <a:r>
              <a:rPr lang="en-US" sz="8000" dirty="0"/>
              <a:t>4</a:t>
            </a:r>
            <a:r>
              <a:rPr sz="8000" dirty="0"/>
              <a:t>%</a:t>
            </a:r>
          </a:p>
        </p:txBody>
      </p:sp>
      <p:sp>
        <p:nvSpPr>
          <p:cNvPr id="23" name="Shape 636"/>
          <p:cNvSpPr/>
          <p:nvPr/>
        </p:nvSpPr>
        <p:spPr>
          <a:xfrm>
            <a:off x="2485659" y="2429387"/>
            <a:ext cx="17155606" cy="134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7500" cap="none" spc="0" dirty="0">
                <a:solidFill>
                  <a:srgbClr val="110051"/>
                </a:solidFill>
                <a:sym typeface="Helvetica Neue"/>
              </a:rPr>
              <a:t>Muitas oportunidades de diferenciação*</a:t>
            </a:r>
          </a:p>
        </p:txBody>
      </p:sp>
      <p:sp>
        <p:nvSpPr>
          <p:cNvPr id="24" name="Shape 442"/>
          <p:cNvSpPr/>
          <p:nvPr/>
        </p:nvSpPr>
        <p:spPr>
          <a:xfrm>
            <a:off x="3873414" y="4406302"/>
            <a:ext cx="3895766" cy="2977580"/>
          </a:xfrm>
          <a:prstGeom prst="roundRect">
            <a:avLst>
              <a:gd name="adj" fmla="val 15375"/>
            </a:avLst>
          </a:prstGeom>
          <a:ln w="38100" cmpd="sng">
            <a:solidFill>
              <a:srgbClr val="236E08"/>
            </a:solidFill>
            <a:custDash>
              <a:ds d="200000" sp="200000"/>
            </a:custDash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27" name="Shape 177"/>
          <p:cNvSpPr/>
          <p:nvPr/>
        </p:nvSpPr>
        <p:spPr>
          <a:xfrm>
            <a:off x="4708454" y="7350244"/>
            <a:ext cx="4948236" cy="701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cap="none" spc="0" dirty="0">
                <a:solidFill>
                  <a:srgbClr val="505153"/>
                </a:solidFill>
              </a:rPr>
              <a:t>Acima da média</a:t>
            </a:r>
          </a:p>
        </p:txBody>
      </p:sp>
      <p:sp>
        <p:nvSpPr>
          <p:cNvPr id="28" name="Shape 177"/>
          <p:cNvSpPr/>
          <p:nvPr/>
        </p:nvSpPr>
        <p:spPr>
          <a:xfrm>
            <a:off x="9656690" y="7350244"/>
            <a:ext cx="4948236" cy="701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cap="none" spc="0" dirty="0">
                <a:solidFill>
                  <a:srgbClr val="505153"/>
                </a:solidFill>
              </a:rPr>
              <a:t>Dentro da média</a:t>
            </a:r>
          </a:p>
        </p:txBody>
      </p:sp>
      <p:sp>
        <p:nvSpPr>
          <p:cNvPr id="29" name="Shape 177"/>
          <p:cNvSpPr/>
          <p:nvPr/>
        </p:nvSpPr>
        <p:spPr>
          <a:xfrm>
            <a:off x="14767104" y="7379546"/>
            <a:ext cx="4948236" cy="7015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cap="none" spc="0" dirty="0">
                <a:solidFill>
                  <a:srgbClr val="505153"/>
                </a:solidFill>
              </a:rPr>
              <a:t>Abaixo da média</a:t>
            </a:r>
          </a:p>
        </p:txBody>
      </p:sp>
      <p:sp>
        <p:nvSpPr>
          <p:cNvPr id="30" name="Shape 427"/>
          <p:cNvSpPr/>
          <p:nvPr/>
        </p:nvSpPr>
        <p:spPr>
          <a:xfrm>
            <a:off x="4382488" y="7670522"/>
            <a:ext cx="240165" cy="143492"/>
          </a:xfrm>
          <a:prstGeom prst="rect">
            <a:avLst/>
          </a:prstGeom>
          <a:solidFill>
            <a:srgbClr val="FC007D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31" name="Shape 427"/>
          <p:cNvSpPr/>
          <p:nvPr/>
        </p:nvSpPr>
        <p:spPr>
          <a:xfrm>
            <a:off x="9335893" y="7670522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32" name="Shape 427"/>
          <p:cNvSpPr/>
          <p:nvPr/>
        </p:nvSpPr>
        <p:spPr>
          <a:xfrm>
            <a:off x="14317327" y="7670522"/>
            <a:ext cx="240165" cy="143492"/>
          </a:xfrm>
          <a:prstGeom prst="rect">
            <a:avLst/>
          </a:prstGeom>
          <a:solidFill>
            <a:srgbClr val="FD950A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pic>
        <p:nvPicPr>
          <p:cNvPr id="7" name="Picture 6" descr="icone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23" y="3576159"/>
            <a:ext cx="1492353" cy="1492354"/>
          </a:xfrm>
          <a:prstGeom prst="rect">
            <a:avLst/>
          </a:prstGeom>
        </p:spPr>
      </p:pic>
      <p:pic>
        <p:nvPicPr>
          <p:cNvPr id="33" name="Picture 32" descr="icone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24" y="3662179"/>
            <a:ext cx="1492353" cy="1492354"/>
          </a:xfrm>
          <a:prstGeom prst="rect">
            <a:avLst/>
          </a:prstGeom>
        </p:spPr>
      </p:pic>
      <p:sp>
        <p:nvSpPr>
          <p:cNvPr id="21" name="Shape 177">
            <a:extLst>
              <a:ext uri="{FF2B5EF4-FFF2-40B4-BE49-F238E27FC236}">
                <a16:creationId xmlns:a16="http://schemas.microsoft.com/office/drawing/2014/main" id="{AF118E0B-A722-D644-9EB3-ED7C96C78285}"/>
              </a:ext>
            </a:extLst>
          </p:cNvPr>
          <p:cNvSpPr/>
          <p:nvPr/>
        </p:nvSpPr>
        <p:spPr>
          <a:xfrm>
            <a:off x="4334522" y="8759548"/>
            <a:ext cx="3645055" cy="623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3500" b="1" cap="none" spc="0" dirty="0">
                <a:solidFill>
                  <a:srgbClr val="505153"/>
                </a:solidFill>
              </a:rPr>
              <a:t>Cash &amp; </a:t>
            </a:r>
            <a:r>
              <a:rPr lang="pt-BR" sz="3500" b="1" cap="none" spc="0" dirty="0" err="1">
                <a:solidFill>
                  <a:srgbClr val="505153"/>
                </a:solidFill>
              </a:rPr>
              <a:t>Carry</a:t>
            </a:r>
            <a:endParaRPr lang="pt-BR" sz="3500" cap="none" spc="0" dirty="0">
              <a:solidFill>
                <a:srgbClr val="505153"/>
              </a:solidFill>
            </a:endParaRPr>
          </a:p>
        </p:txBody>
      </p:sp>
      <p:sp>
        <p:nvSpPr>
          <p:cNvPr id="22" name="Shape 177">
            <a:extLst>
              <a:ext uri="{FF2B5EF4-FFF2-40B4-BE49-F238E27FC236}">
                <a16:creationId xmlns:a16="http://schemas.microsoft.com/office/drawing/2014/main" id="{B33C1609-5B0E-084A-9D08-1825AE734D4B}"/>
              </a:ext>
            </a:extLst>
          </p:cNvPr>
          <p:cNvSpPr/>
          <p:nvPr/>
        </p:nvSpPr>
        <p:spPr>
          <a:xfrm>
            <a:off x="13228666" y="9179279"/>
            <a:ext cx="3025770" cy="6604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3500" b="1" cap="none" spc="0" dirty="0">
                <a:solidFill>
                  <a:srgbClr val="505153"/>
                </a:solidFill>
              </a:rPr>
              <a:t>Indústrias</a:t>
            </a:r>
            <a:endParaRPr lang="pt-BR" sz="3500" cap="none" spc="0" dirty="0">
              <a:solidFill>
                <a:srgbClr val="505153"/>
              </a:solidFill>
            </a:endParaRPr>
          </a:p>
        </p:txBody>
      </p:sp>
      <p:pic>
        <p:nvPicPr>
          <p:cNvPr id="25" name="Picture 24" descr="icone5.png">
            <a:extLst>
              <a:ext uri="{FF2B5EF4-FFF2-40B4-BE49-F238E27FC236}">
                <a16:creationId xmlns:a16="http://schemas.microsoft.com/office/drawing/2014/main" id="{CAF50582-A111-AF4B-BEA1-0B11A4641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45" y="8474652"/>
            <a:ext cx="1492674" cy="1171041"/>
          </a:xfrm>
          <a:prstGeom prst="rect">
            <a:avLst/>
          </a:prstGeom>
        </p:spPr>
      </p:pic>
      <p:pic>
        <p:nvPicPr>
          <p:cNvPr id="26" name="Picture 25" descr="icone6.png">
            <a:extLst>
              <a:ext uri="{FF2B5EF4-FFF2-40B4-BE49-F238E27FC236}">
                <a16:creationId xmlns:a16="http://schemas.microsoft.com/office/drawing/2014/main" id="{177E0D13-6B55-FE4E-9E4E-33EDCA10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976" y="8970418"/>
            <a:ext cx="1171040" cy="1171041"/>
          </a:xfrm>
          <a:prstGeom prst="rect">
            <a:avLst/>
          </a:prstGeom>
        </p:spPr>
      </p:pic>
      <p:sp>
        <p:nvSpPr>
          <p:cNvPr id="34" name="Shape 177">
            <a:extLst>
              <a:ext uri="{FF2B5EF4-FFF2-40B4-BE49-F238E27FC236}">
                <a16:creationId xmlns:a16="http://schemas.microsoft.com/office/drawing/2014/main" id="{F428F963-A53E-0240-B6E8-2E0C8D20E5E4}"/>
              </a:ext>
            </a:extLst>
          </p:cNvPr>
          <p:cNvSpPr/>
          <p:nvPr/>
        </p:nvSpPr>
        <p:spPr>
          <a:xfrm>
            <a:off x="4124178" y="10001917"/>
            <a:ext cx="8201455" cy="3006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4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Confiança</a:t>
            </a:r>
          </a:p>
          <a:p>
            <a:pPr>
              <a:lnSpc>
                <a:spcPct val="14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Acesso à Liderança</a:t>
            </a:r>
          </a:p>
          <a:p>
            <a:pPr>
              <a:lnSpc>
                <a:spcPct val="14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Execução dos planos de Negócios</a:t>
            </a:r>
          </a:p>
          <a:p>
            <a:pPr>
              <a:lnSpc>
                <a:spcPct val="14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Foco no </a:t>
            </a:r>
            <a:r>
              <a:rPr lang="pt-BR" sz="3500" cap="none" spc="0" dirty="0" err="1">
                <a:solidFill>
                  <a:srgbClr val="505153"/>
                </a:solidFill>
              </a:rPr>
              <a:t>Shopper</a:t>
            </a:r>
            <a:endParaRPr lang="pt-BR" sz="3500" cap="none" spc="0" dirty="0">
              <a:solidFill>
                <a:srgbClr val="505153"/>
              </a:solidFill>
            </a:endParaRPr>
          </a:p>
        </p:txBody>
      </p:sp>
      <p:sp>
        <p:nvSpPr>
          <p:cNvPr id="35" name="Shape 177">
            <a:extLst>
              <a:ext uri="{FF2B5EF4-FFF2-40B4-BE49-F238E27FC236}">
                <a16:creationId xmlns:a16="http://schemas.microsoft.com/office/drawing/2014/main" id="{07AC2F9C-F5A7-B840-B92B-9C7D09285F77}"/>
              </a:ext>
            </a:extLst>
          </p:cNvPr>
          <p:cNvSpPr/>
          <p:nvPr/>
        </p:nvSpPr>
        <p:spPr>
          <a:xfrm>
            <a:off x="13591557" y="9852137"/>
            <a:ext cx="4948236" cy="3006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4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Confiança</a:t>
            </a:r>
          </a:p>
          <a:p>
            <a:pPr>
              <a:lnSpc>
                <a:spcPct val="14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Suporte para marcas</a:t>
            </a:r>
          </a:p>
          <a:p>
            <a:pPr>
              <a:lnSpc>
                <a:spcPct val="14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Comunicação efetiva</a:t>
            </a:r>
          </a:p>
          <a:p>
            <a:pPr>
              <a:lnSpc>
                <a:spcPct val="140000"/>
              </a:lnSpc>
            </a:pPr>
            <a:r>
              <a:rPr lang="pt-BR" sz="3500" cap="none" spc="0" dirty="0">
                <a:solidFill>
                  <a:srgbClr val="505153"/>
                </a:solidFill>
              </a:rPr>
              <a:t> Adequação ao Canal</a:t>
            </a:r>
          </a:p>
        </p:txBody>
      </p:sp>
      <p:pic>
        <p:nvPicPr>
          <p:cNvPr id="36" name="Picture 35" descr="check.png">
            <a:extLst>
              <a:ext uri="{FF2B5EF4-FFF2-40B4-BE49-F238E27FC236}">
                <a16:creationId xmlns:a16="http://schemas.microsoft.com/office/drawing/2014/main" id="{96A68467-DCBC-474A-BDF5-D8E909E31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60" y="10096099"/>
            <a:ext cx="748417" cy="748417"/>
          </a:xfrm>
          <a:prstGeom prst="rect">
            <a:avLst/>
          </a:prstGeom>
        </p:spPr>
      </p:pic>
      <p:pic>
        <p:nvPicPr>
          <p:cNvPr id="37" name="Picture 36" descr="check.png">
            <a:extLst>
              <a:ext uri="{FF2B5EF4-FFF2-40B4-BE49-F238E27FC236}">
                <a16:creationId xmlns:a16="http://schemas.microsoft.com/office/drawing/2014/main" id="{12F1914A-D1F3-FC4C-832A-1DB25128BD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60" y="10815900"/>
            <a:ext cx="748417" cy="748417"/>
          </a:xfrm>
          <a:prstGeom prst="rect">
            <a:avLst/>
          </a:prstGeom>
        </p:spPr>
      </p:pic>
      <p:pic>
        <p:nvPicPr>
          <p:cNvPr id="38" name="Picture 37" descr="check.png">
            <a:extLst>
              <a:ext uri="{FF2B5EF4-FFF2-40B4-BE49-F238E27FC236}">
                <a16:creationId xmlns:a16="http://schemas.microsoft.com/office/drawing/2014/main" id="{0B5A2521-E851-2E4A-BC0B-4F0F1A627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60" y="11564317"/>
            <a:ext cx="748417" cy="748417"/>
          </a:xfrm>
          <a:prstGeom prst="rect">
            <a:avLst/>
          </a:prstGeom>
        </p:spPr>
      </p:pic>
      <p:pic>
        <p:nvPicPr>
          <p:cNvPr id="40" name="Picture 39" descr="check.png">
            <a:extLst>
              <a:ext uri="{FF2B5EF4-FFF2-40B4-BE49-F238E27FC236}">
                <a16:creationId xmlns:a16="http://schemas.microsoft.com/office/drawing/2014/main" id="{5D0E0DE8-E33F-5746-8D3D-46D24DF9E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028" y="10096099"/>
            <a:ext cx="748417" cy="748417"/>
          </a:xfrm>
          <a:prstGeom prst="rect">
            <a:avLst/>
          </a:prstGeom>
        </p:spPr>
      </p:pic>
      <p:pic>
        <p:nvPicPr>
          <p:cNvPr id="41" name="Picture 40" descr="check.png">
            <a:extLst>
              <a:ext uri="{FF2B5EF4-FFF2-40B4-BE49-F238E27FC236}">
                <a16:creationId xmlns:a16="http://schemas.microsoft.com/office/drawing/2014/main" id="{21DEE071-AE7D-2449-9A8B-4FEEEDC03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028" y="10815900"/>
            <a:ext cx="748417" cy="748417"/>
          </a:xfrm>
          <a:prstGeom prst="rect">
            <a:avLst/>
          </a:prstGeom>
        </p:spPr>
      </p:pic>
      <p:pic>
        <p:nvPicPr>
          <p:cNvPr id="42" name="Picture 41" descr="check.png">
            <a:extLst>
              <a:ext uri="{FF2B5EF4-FFF2-40B4-BE49-F238E27FC236}">
                <a16:creationId xmlns:a16="http://schemas.microsoft.com/office/drawing/2014/main" id="{CFEE06C9-A2C2-4442-9BB0-EB7951950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028" y="11564317"/>
            <a:ext cx="748417" cy="748417"/>
          </a:xfrm>
          <a:prstGeom prst="rect">
            <a:avLst/>
          </a:prstGeom>
        </p:spPr>
      </p:pic>
      <p:pic>
        <p:nvPicPr>
          <p:cNvPr id="45" name="Picture 44" descr="check.png">
            <a:extLst>
              <a:ext uri="{FF2B5EF4-FFF2-40B4-BE49-F238E27FC236}">
                <a16:creationId xmlns:a16="http://schemas.microsoft.com/office/drawing/2014/main" id="{7CD6DE62-3B6C-7D43-9955-EF7E541BA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60" y="12402517"/>
            <a:ext cx="748417" cy="748417"/>
          </a:xfrm>
          <a:prstGeom prst="rect">
            <a:avLst/>
          </a:prstGeom>
        </p:spPr>
      </p:pic>
      <p:pic>
        <p:nvPicPr>
          <p:cNvPr id="46" name="Picture 45" descr="check.png">
            <a:extLst>
              <a:ext uri="{FF2B5EF4-FFF2-40B4-BE49-F238E27FC236}">
                <a16:creationId xmlns:a16="http://schemas.microsoft.com/office/drawing/2014/main" id="{18690C6E-5B3E-DE45-A6E9-3C563D1AD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828" y="12199317"/>
            <a:ext cx="748417" cy="7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9169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4" name="Shape 636"/>
          <p:cNvSpPr/>
          <p:nvPr/>
        </p:nvSpPr>
        <p:spPr>
          <a:xfrm>
            <a:off x="11724766" y="3251014"/>
            <a:ext cx="10590147" cy="8002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US" sz="13000" b="1" cap="none" spc="0" dirty="0">
                <a:solidFill>
                  <a:schemeClr val="bg1"/>
                </a:solidFill>
              </a:rPr>
              <a:t>E </a:t>
            </a:r>
            <a:r>
              <a:rPr lang="en-US" sz="13000" b="1" cap="none" spc="0" dirty="0" err="1">
                <a:solidFill>
                  <a:schemeClr val="bg1"/>
                </a:solidFill>
              </a:rPr>
              <a:t>quais</a:t>
            </a:r>
            <a:r>
              <a:rPr lang="en-US" sz="13000" b="1" cap="none" spc="0" dirty="0">
                <a:solidFill>
                  <a:schemeClr val="bg1"/>
                </a:solidFill>
              </a:rPr>
              <a:t> </a:t>
            </a:r>
            <a:r>
              <a:rPr lang="en-US" sz="13000" b="1" cap="none" spc="0" dirty="0" err="1">
                <a:solidFill>
                  <a:schemeClr val="bg1"/>
                </a:solidFill>
              </a:rPr>
              <a:t>são</a:t>
            </a:r>
            <a:r>
              <a:rPr lang="en-US" sz="13000" b="1" cap="none" spc="0" dirty="0">
                <a:solidFill>
                  <a:schemeClr val="bg1"/>
                </a:solidFill>
              </a:rPr>
              <a:t> as </a:t>
            </a:r>
            <a:r>
              <a:rPr lang="en-US" sz="13000" b="1" cap="none" spc="0" dirty="0" err="1">
                <a:solidFill>
                  <a:srgbClr val="FC007D"/>
                </a:solidFill>
              </a:rPr>
              <a:t>indústrias</a:t>
            </a:r>
            <a:r>
              <a:rPr lang="en-US" sz="13000" b="1" cap="none" spc="0" dirty="0">
                <a:solidFill>
                  <a:srgbClr val="FC007D"/>
                </a:solidFill>
              </a:rPr>
              <a:t> </a:t>
            </a:r>
            <a:r>
              <a:rPr lang="en-US" sz="13000" b="1" cap="none" spc="0" dirty="0" err="1">
                <a:solidFill>
                  <a:srgbClr val="FC007D"/>
                </a:solidFill>
              </a:rPr>
              <a:t>destaque</a:t>
            </a:r>
            <a:r>
              <a:rPr lang="en-US" sz="13000" b="1" cap="none" spc="0" dirty="0">
                <a:solidFill>
                  <a:srgbClr val="FC007D"/>
                </a:solidFill>
              </a:rPr>
              <a:t> </a:t>
            </a:r>
            <a:r>
              <a:rPr lang="en-US" sz="13000" b="1" cap="none" spc="0" dirty="0" err="1">
                <a:solidFill>
                  <a:schemeClr val="bg1"/>
                </a:solidFill>
              </a:rPr>
              <a:t>em</a:t>
            </a:r>
            <a:r>
              <a:rPr lang="en-US" sz="13000" b="1" cap="none" spc="0" dirty="0">
                <a:solidFill>
                  <a:schemeClr val="bg1"/>
                </a:solidFill>
              </a:rPr>
              <a:t> 2019?</a:t>
            </a:r>
            <a:endParaRPr lang="pt-BR" sz="13000" b="1" cap="none" spc="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01757" y="3106373"/>
            <a:ext cx="3211562" cy="2620756"/>
          </a:xfrm>
          <a:prstGeom prst="rect">
            <a:avLst/>
          </a:prstGeom>
          <a:solidFill>
            <a:srgbClr val="1200C4"/>
          </a:solidFill>
          <a:ln w="254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2254" y="4257987"/>
            <a:ext cx="6603025" cy="717751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39A795-F0E5-C24F-BD0A-E0540C85D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778" y="4546114"/>
            <a:ext cx="6603025" cy="661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54207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628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31" name="Shape 427"/>
          <p:cNvSpPr/>
          <p:nvPr/>
        </p:nvSpPr>
        <p:spPr>
          <a:xfrm>
            <a:off x="10132512" y="11673794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18" name="Shape 636"/>
          <p:cNvSpPr/>
          <p:nvPr/>
        </p:nvSpPr>
        <p:spPr>
          <a:xfrm>
            <a:off x="4958191" y="2270627"/>
            <a:ext cx="16994328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cap="none" spc="0" dirty="0">
                <a:solidFill>
                  <a:schemeClr val="bg1"/>
                </a:solidFill>
                <a:sym typeface="Helvetica Neue"/>
              </a:rPr>
              <a:t>Alguns indicadores – </a:t>
            </a:r>
            <a:r>
              <a:rPr lang="pt-BR" b="1" cap="none" spc="0" dirty="0">
                <a:solidFill>
                  <a:schemeClr val="bg1"/>
                </a:solidFill>
                <a:sym typeface="Helvetica Neue"/>
              </a:rPr>
              <a:t>Top 10</a:t>
            </a:r>
          </a:p>
        </p:txBody>
      </p:sp>
      <p:sp>
        <p:nvSpPr>
          <p:cNvPr id="38" name="Shape 636"/>
          <p:cNvSpPr/>
          <p:nvPr/>
        </p:nvSpPr>
        <p:spPr>
          <a:xfrm>
            <a:off x="8870771" y="4550598"/>
            <a:ext cx="1326185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sz="5400" cap="none" spc="0" dirty="0">
                <a:solidFill>
                  <a:schemeClr val="bg1"/>
                </a:solidFill>
                <a:sym typeface="Helvetica Neue"/>
              </a:rPr>
              <a:t>Das empresas </a:t>
            </a:r>
            <a:r>
              <a:rPr lang="pt-BR" sz="5400" b="1" u="sng" cap="none" spc="0" dirty="0">
                <a:solidFill>
                  <a:schemeClr val="bg1"/>
                </a:solidFill>
                <a:sym typeface="Helvetica Neue"/>
              </a:rPr>
              <a:t>são novas </a:t>
            </a:r>
            <a:r>
              <a:rPr lang="pt-BR" sz="5400" cap="none" spc="0" dirty="0">
                <a:solidFill>
                  <a:schemeClr val="bg1"/>
                </a:solidFill>
                <a:sym typeface="Helvetica Neue"/>
              </a:rPr>
              <a:t>no top 10. </a:t>
            </a:r>
          </a:p>
        </p:txBody>
      </p:sp>
      <p:sp>
        <p:nvSpPr>
          <p:cNvPr id="39" name="Shape 636"/>
          <p:cNvSpPr/>
          <p:nvPr/>
        </p:nvSpPr>
        <p:spPr>
          <a:xfrm>
            <a:off x="8870773" y="6764329"/>
            <a:ext cx="1430941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sz="5400" cap="none" spc="0" dirty="0">
                <a:solidFill>
                  <a:schemeClr val="bg1"/>
                </a:solidFill>
                <a:sym typeface="Helvetica Neue"/>
              </a:rPr>
              <a:t>das empresas </a:t>
            </a:r>
            <a:r>
              <a:rPr lang="pt-BR" sz="5400" b="1" u="sng" cap="none" spc="0" dirty="0">
                <a:solidFill>
                  <a:schemeClr val="bg1"/>
                </a:solidFill>
                <a:sym typeface="Helvetica Neue"/>
              </a:rPr>
              <a:t>melhoraram</a:t>
            </a:r>
            <a:r>
              <a:rPr lang="pt-BR" sz="5400" cap="none" spc="0" dirty="0">
                <a:solidFill>
                  <a:schemeClr val="bg1"/>
                </a:solidFill>
                <a:sym typeface="Helvetica Neue"/>
              </a:rPr>
              <a:t> suas notas. </a:t>
            </a:r>
          </a:p>
        </p:txBody>
      </p:sp>
      <p:sp>
        <p:nvSpPr>
          <p:cNvPr id="41" name="Shape 636"/>
          <p:cNvSpPr/>
          <p:nvPr/>
        </p:nvSpPr>
        <p:spPr>
          <a:xfrm>
            <a:off x="8870773" y="8953873"/>
            <a:ext cx="13261854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sz="5400" cap="none" spc="0" dirty="0">
                <a:solidFill>
                  <a:schemeClr val="bg1"/>
                </a:solidFill>
                <a:sym typeface="Helvetica Neue"/>
              </a:rPr>
              <a:t>das empresas estão entre as </a:t>
            </a:r>
            <a:r>
              <a:rPr lang="pt-BR" sz="5400" b="1" u="sng" cap="none" spc="0" dirty="0">
                <a:solidFill>
                  <a:schemeClr val="bg1"/>
                </a:solidFill>
                <a:sym typeface="Helvetica Neue"/>
              </a:rPr>
              <a:t>Top 5</a:t>
            </a:r>
            <a:r>
              <a:rPr lang="pt-BR" sz="5400" cap="none" spc="0" dirty="0">
                <a:solidFill>
                  <a:schemeClr val="bg1"/>
                </a:solidFill>
                <a:sym typeface="Helvetica Neue"/>
              </a:rPr>
              <a:t> nos últimos 5 anos. </a:t>
            </a:r>
          </a:p>
        </p:txBody>
      </p:sp>
      <p:sp>
        <p:nvSpPr>
          <p:cNvPr id="44" name="Shape 636"/>
          <p:cNvSpPr/>
          <p:nvPr/>
        </p:nvSpPr>
        <p:spPr>
          <a:xfrm>
            <a:off x="4565258" y="8568654"/>
            <a:ext cx="4314890" cy="2308324"/>
          </a:xfrm>
          <a:prstGeom prst="rect">
            <a:avLst/>
          </a:prstGeom>
          <a:noFill/>
          <a:ln w="57150" cmpd="sng">
            <a:solidFill>
              <a:schemeClr val="bg1">
                <a:alpha val="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0" b="1" cap="none" spc="300" dirty="0">
                <a:ln w="60325">
                  <a:solidFill>
                    <a:srgbClr val="FC007D"/>
                  </a:solidFill>
                </a:ln>
                <a:solidFill>
                  <a:schemeClr val="bg1">
                    <a:alpha val="0"/>
                  </a:schemeClr>
                </a:solidFill>
              </a:rPr>
              <a:t>2/4</a:t>
            </a:r>
            <a:endParaRPr lang="pt-BR" sz="15000" b="1" cap="none" spc="300" dirty="0">
              <a:ln w="60325">
                <a:solidFill>
                  <a:srgbClr val="FC007D"/>
                </a:solidFill>
              </a:ln>
              <a:solidFill>
                <a:srgbClr val="FD950A"/>
              </a:solidFill>
            </a:endParaRPr>
          </a:p>
        </p:txBody>
      </p:sp>
      <p:sp>
        <p:nvSpPr>
          <p:cNvPr id="45" name="Shape 636"/>
          <p:cNvSpPr/>
          <p:nvPr/>
        </p:nvSpPr>
        <p:spPr>
          <a:xfrm>
            <a:off x="4258861" y="6277181"/>
            <a:ext cx="4865647" cy="2308324"/>
          </a:xfrm>
          <a:prstGeom prst="rect">
            <a:avLst/>
          </a:prstGeom>
          <a:noFill/>
          <a:ln w="57150" cmpd="sng">
            <a:solidFill>
              <a:schemeClr val="bg1">
                <a:alpha val="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0" b="1" cap="none" spc="300" dirty="0">
                <a:ln w="60325">
                  <a:solidFill>
                    <a:srgbClr val="FC007D"/>
                  </a:solidFill>
                </a:ln>
                <a:solidFill>
                  <a:schemeClr val="bg1">
                    <a:alpha val="0"/>
                  </a:schemeClr>
                </a:solidFill>
              </a:rPr>
              <a:t>3/4</a:t>
            </a:r>
            <a:endParaRPr lang="pt-BR" sz="15000" b="1" cap="none" spc="300" dirty="0">
              <a:ln w="60325">
                <a:solidFill>
                  <a:srgbClr val="FC007D"/>
                </a:solidFill>
              </a:ln>
              <a:solidFill>
                <a:srgbClr val="FD950A"/>
              </a:solidFill>
            </a:endParaRPr>
          </a:p>
        </p:txBody>
      </p:sp>
      <p:sp>
        <p:nvSpPr>
          <p:cNvPr id="46" name="Shape 636"/>
          <p:cNvSpPr/>
          <p:nvPr/>
        </p:nvSpPr>
        <p:spPr>
          <a:xfrm>
            <a:off x="4993919" y="4083342"/>
            <a:ext cx="3507120" cy="2308324"/>
          </a:xfrm>
          <a:prstGeom prst="rect">
            <a:avLst/>
          </a:prstGeom>
          <a:noFill/>
          <a:ln w="57150" cmpd="sng">
            <a:solidFill>
              <a:schemeClr val="bg1">
                <a:alpha val="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5000" b="1" cap="none" spc="300" dirty="0">
                <a:ln w="60325">
                  <a:solidFill>
                    <a:srgbClr val="FC007D"/>
                  </a:solidFill>
                </a:ln>
                <a:solidFill>
                  <a:schemeClr val="bg1">
                    <a:alpha val="0"/>
                  </a:schemeClr>
                </a:solidFill>
              </a:rPr>
              <a:t>1/4</a:t>
            </a:r>
            <a:endParaRPr lang="pt-BR" sz="15000" b="1" cap="none" spc="300" dirty="0">
              <a:ln w="60325">
                <a:solidFill>
                  <a:srgbClr val="FC007D"/>
                </a:solidFill>
              </a:ln>
              <a:solidFill>
                <a:srgbClr val="FD950A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06227-44D1-4344-AC6C-C713B7164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2729"/>
            <a:ext cx="456098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507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1" grpId="0" animBg="1"/>
      <p:bldP spid="44" grpId="0" animBg="1"/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54000" y="1844292"/>
            <a:ext cx="22718421" cy="11351743"/>
            <a:chOff x="-154237" y="1806534"/>
            <a:chExt cx="22718421" cy="11351743"/>
          </a:xfrm>
        </p:grpSpPr>
        <p:sp>
          <p:nvSpPr>
            <p:cNvPr id="61" name="Rectangle 60"/>
            <p:cNvSpPr/>
            <p:nvPr/>
          </p:nvSpPr>
          <p:spPr>
            <a:xfrm>
              <a:off x="18322733" y="1806534"/>
              <a:ext cx="4241451" cy="2374736"/>
            </a:xfrm>
            <a:prstGeom prst="rect">
              <a:avLst/>
            </a:prstGeom>
            <a:solidFill>
              <a:srgbClr val="1200C4"/>
            </a:solidFill>
            <a:ln w="25400" cap="flat">
              <a:noFill/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4" tIns="71434" rIns="71434" bIns="71434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endParaRPr>
            </a:p>
          </p:txBody>
        </p:sp>
        <p:sp>
          <p:nvSpPr>
            <p:cNvPr id="62" name="Shape 636"/>
            <p:cNvSpPr/>
            <p:nvPr/>
          </p:nvSpPr>
          <p:spPr>
            <a:xfrm>
              <a:off x="18526447" y="3299260"/>
              <a:ext cx="3476746" cy="6924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ct val="100000"/>
                </a:lnSpc>
                <a:defRPr sz="7000" cap="all" spc="1423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pt-BR" sz="4500" cap="none" spc="0" dirty="0">
                  <a:solidFill>
                    <a:schemeClr val="bg1"/>
                  </a:solidFill>
                  <a:sym typeface="Helvetica Neue"/>
                </a:rPr>
                <a:t>Indústrias</a:t>
              </a:r>
            </a:p>
          </p:txBody>
        </p:sp>
        <p:sp>
          <p:nvSpPr>
            <p:cNvPr id="63" name="Shape 636"/>
            <p:cNvSpPr/>
            <p:nvPr/>
          </p:nvSpPr>
          <p:spPr>
            <a:xfrm>
              <a:off x="18432991" y="1898872"/>
              <a:ext cx="3681196" cy="13080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ct val="100000"/>
                </a:lnSpc>
                <a:defRPr sz="7000" cap="all" spc="1423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pt-BR" sz="8500" b="1" cap="none" spc="0" dirty="0">
                  <a:solidFill>
                    <a:schemeClr val="bg1"/>
                  </a:solidFill>
                  <a:sym typeface="Helvetica Neue"/>
                </a:rPr>
                <a:t>Top10</a:t>
              </a:r>
            </a:p>
          </p:txBody>
        </p:sp>
        <p:sp>
          <p:nvSpPr>
            <p:cNvPr id="64" name="Shape 636"/>
            <p:cNvSpPr/>
            <p:nvPr/>
          </p:nvSpPr>
          <p:spPr>
            <a:xfrm>
              <a:off x="4344257" y="12850500"/>
              <a:ext cx="3476746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ct val="100000"/>
                </a:lnSpc>
                <a:defRPr sz="7000" cap="all" spc="1423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l"/>
              <a:r>
                <a:rPr lang="pt-BR" sz="2000" cap="none" spc="0" dirty="0">
                  <a:solidFill>
                    <a:schemeClr val="bg1"/>
                  </a:solidFill>
                  <a:sym typeface="Helvetica Neue"/>
                </a:rPr>
                <a:t>(ordem alfabética)</a:t>
              </a:r>
            </a:p>
          </p:txBody>
        </p:sp>
        <p:sp>
          <p:nvSpPr>
            <p:cNvPr id="66" name="Shape 636"/>
            <p:cNvSpPr/>
            <p:nvPr/>
          </p:nvSpPr>
          <p:spPr>
            <a:xfrm>
              <a:off x="-154237" y="12188781"/>
              <a:ext cx="7833432" cy="9694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ct val="100000"/>
                </a:lnSpc>
                <a:defRPr sz="7000" cap="all" spc="1423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l"/>
              <a:r>
                <a:rPr lang="en-US" sz="3500" cap="none" spc="0" dirty="0">
                  <a:solidFill>
                    <a:schemeClr val="bg1"/>
                  </a:solidFill>
                  <a:sym typeface="Helvetica Neue"/>
                </a:rPr>
                <a:t>Ranking Canal Cash &amp; Carry 2019 </a:t>
              </a:r>
            </a:p>
            <a:p>
              <a:pPr algn="l"/>
              <a:r>
                <a:rPr lang="en-US" sz="2800" cap="none" spc="0" dirty="0">
                  <a:solidFill>
                    <a:schemeClr val="bg1"/>
                  </a:solidFill>
                  <a:sym typeface="Helvetica Neue"/>
                </a:rPr>
                <a:t>( base Net Favorable/NF)</a:t>
              </a:r>
              <a:endParaRPr lang="pt-BR" sz="2800" cap="none" spc="0" dirty="0">
                <a:solidFill>
                  <a:schemeClr val="bg1"/>
                </a:solidFill>
                <a:sym typeface="Helvetica Neue"/>
              </a:endParaRPr>
            </a:p>
          </p:txBody>
        </p:sp>
      </p:grpSp>
      <p:sp>
        <p:nvSpPr>
          <p:cNvPr id="71" name="Shape 636"/>
          <p:cNvSpPr/>
          <p:nvPr/>
        </p:nvSpPr>
        <p:spPr>
          <a:xfrm>
            <a:off x="4523004" y="1728879"/>
            <a:ext cx="16994328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sz="7200" cap="none" spc="0" dirty="0">
                <a:solidFill>
                  <a:schemeClr val="bg1"/>
                </a:solidFill>
                <a:sym typeface="Helvetica Neue"/>
              </a:rPr>
              <a:t>Cash &amp; </a:t>
            </a:r>
            <a:r>
              <a:rPr lang="pt-BR" sz="7200" cap="none" spc="0" dirty="0" err="1">
                <a:solidFill>
                  <a:schemeClr val="bg1"/>
                </a:solidFill>
                <a:sym typeface="Helvetica Neue"/>
              </a:rPr>
              <a:t>Carry</a:t>
            </a:r>
            <a:r>
              <a:rPr lang="pt-BR" sz="7200" cap="none" spc="0" dirty="0">
                <a:solidFill>
                  <a:schemeClr val="bg1"/>
                </a:solidFill>
                <a:sym typeface="Helvetica Neue"/>
              </a:rPr>
              <a:t> </a:t>
            </a:r>
            <a:r>
              <a:rPr lang="pt-BR" sz="7200" cap="none" spc="0" dirty="0">
                <a:solidFill>
                  <a:srgbClr val="FC007D"/>
                </a:solidFill>
                <a:sym typeface="Helvetica Neue"/>
              </a:rPr>
              <a:t>Destaques 2019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313718" y="1593503"/>
            <a:ext cx="2415379" cy="262552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F547366-194D-5049-812A-6A4C54C1B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578" y="1753320"/>
            <a:ext cx="2232342" cy="2237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300931-262A-A64C-8601-6D4366AF8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716" y="5162104"/>
            <a:ext cx="14356946" cy="63925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5D43C3-655A-6547-BE91-891F133700AD}"/>
              </a:ext>
            </a:extLst>
          </p:cNvPr>
          <p:cNvSpPr/>
          <p:nvPr/>
        </p:nvSpPr>
        <p:spPr>
          <a:xfrm>
            <a:off x="4114800" y="5162104"/>
            <a:ext cx="14819884" cy="6392509"/>
          </a:xfrm>
          <a:prstGeom prst="rect">
            <a:avLst/>
          </a:prstGeom>
          <a:noFill/>
          <a:ln w="76200" cap="flat">
            <a:solidFill>
              <a:srgbClr val="00B0F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3463604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31" name="Shape 427"/>
          <p:cNvSpPr/>
          <p:nvPr/>
        </p:nvSpPr>
        <p:spPr>
          <a:xfrm>
            <a:off x="10132512" y="11064194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22" name="Shape 636"/>
          <p:cNvSpPr/>
          <p:nvPr/>
        </p:nvSpPr>
        <p:spPr>
          <a:xfrm>
            <a:off x="2109571" y="4314445"/>
            <a:ext cx="13855399" cy="475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7000" b="1" cap="none" spc="-150" dirty="0">
                <a:solidFill>
                  <a:schemeClr val="bg1"/>
                </a:solidFill>
              </a:rPr>
              <a:t>E </a:t>
            </a:r>
            <a:r>
              <a:rPr lang="en-US" sz="17000" b="1" cap="none" spc="-150" dirty="0" err="1">
                <a:solidFill>
                  <a:schemeClr val="bg1"/>
                </a:solidFill>
              </a:rPr>
              <a:t>por</a:t>
            </a:r>
            <a:r>
              <a:rPr lang="en-US" sz="17000" b="1" cap="none" spc="-150" dirty="0">
                <a:solidFill>
                  <a:schemeClr val="bg1"/>
                </a:solidFill>
              </a:rPr>
              <a:t> </a:t>
            </a:r>
            <a:r>
              <a:rPr lang="en-US" sz="17000" b="1" cap="none" spc="-150" dirty="0" err="1">
                <a:solidFill>
                  <a:schemeClr val="bg1"/>
                </a:solidFill>
              </a:rPr>
              <a:t>onde</a:t>
            </a:r>
            <a:r>
              <a:rPr lang="en-US" sz="17000" b="1" cap="none" spc="-150" dirty="0">
                <a:solidFill>
                  <a:schemeClr val="bg1"/>
                </a:solidFill>
              </a:rPr>
              <a:t> </a:t>
            </a:r>
            <a:r>
              <a:rPr lang="en-US" sz="17000" b="1" cap="none" spc="-150" dirty="0" err="1">
                <a:solidFill>
                  <a:schemeClr val="bg1"/>
                </a:solidFill>
              </a:rPr>
              <a:t>começar</a:t>
            </a:r>
            <a:r>
              <a:rPr lang="en-US" sz="17000" b="1" cap="none" spc="-150" dirty="0">
                <a:solidFill>
                  <a:schemeClr val="bg1"/>
                </a:solidFill>
              </a:rPr>
              <a:t>?</a:t>
            </a:r>
            <a:endParaRPr lang="pt-BR" sz="17000" b="1" cap="none" spc="-1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3223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l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31" name="Shape 427"/>
          <p:cNvSpPr/>
          <p:nvPr/>
        </p:nvSpPr>
        <p:spPr>
          <a:xfrm>
            <a:off x="9802312" y="7785317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22" name="Shape 636"/>
          <p:cNvSpPr/>
          <p:nvPr/>
        </p:nvSpPr>
        <p:spPr>
          <a:xfrm>
            <a:off x="4357951" y="1602806"/>
            <a:ext cx="19543443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0000" b="1" cap="none" spc="0" dirty="0" err="1">
                <a:solidFill>
                  <a:schemeClr val="bg1"/>
                </a:solidFill>
              </a:rPr>
              <a:t>Não</a:t>
            </a:r>
            <a:r>
              <a:rPr lang="en-US" sz="10000" b="1" cap="none" spc="0" dirty="0">
                <a:solidFill>
                  <a:schemeClr val="bg1"/>
                </a:solidFill>
              </a:rPr>
              <a:t> </a:t>
            </a:r>
            <a:r>
              <a:rPr lang="en-US" sz="10000" b="1" cap="none" spc="0" dirty="0" err="1">
                <a:solidFill>
                  <a:schemeClr val="bg1"/>
                </a:solidFill>
              </a:rPr>
              <a:t>perder</a:t>
            </a:r>
            <a:r>
              <a:rPr lang="en-US" sz="10000" b="1" cap="none" spc="0" dirty="0">
                <a:solidFill>
                  <a:schemeClr val="bg1"/>
                </a:solidFill>
              </a:rPr>
              <a:t> de vista </a:t>
            </a:r>
            <a:r>
              <a:rPr lang="en-US" sz="10000" b="1" cap="none" spc="0" dirty="0" err="1">
                <a:solidFill>
                  <a:schemeClr val="bg1"/>
                </a:solidFill>
              </a:rPr>
              <a:t>todos</a:t>
            </a:r>
            <a:r>
              <a:rPr lang="en-US" sz="10000" b="1" cap="none" spc="0" dirty="0">
                <a:solidFill>
                  <a:schemeClr val="bg1"/>
                </a:solidFill>
              </a:rPr>
              <a:t> </a:t>
            </a:r>
            <a:r>
              <a:rPr lang="en-US" sz="10000" b="1" cap="none" spc="0" dirty="0" err="1">
                <a:solidFill>
                  <a:schemeClr val="bg1"/>
                </a:solidFill>
              </a:rPr>
              <a:t>os</a:t>
            </a:r>
            <a:r>
              <a:rPr lang="en-US" sz="10000" b="1" cap="none" spc="0" dirty="0">
                <a:solidFill>
                  <a:schemeClr val="bg1"/>
                </a:solidFill>
              </a:rPr>
              <a:t> </a:t>
            </a:r>
            <a:r>
              <a:rPr lang="en-US" sz="10000" b="1" cap="none" spc="0" dirty="0" err="1">
                <a:solidFill>
                  <a:schemeClr val="bg1"/>
                </a:solidFill>
              </a:rPr>
              <a:t>perfis</a:t>
            </a:r>
            <a:r>
              <a:rPr lang="en-US" sz="10000" b="1" cap="none" spc="0" dirty="0">
                <a:solidFill>
                  <a:schemeClr val="bg1"/>
                </a:solidFill>
              </a:rPr>
              <a:t> de </a:t>
            </a:r>
            <a:r>
              <a:rPr lang="en-US" sz="10000" b="1" cap="none" spc="0" dirty="0" err="1">
                <a:solidFill>
                  <a:schemeClr val="bg1"/>
                </a:solidFill>
              </a:rPr>
              <a:t>clientes</a:t>
            </a:r>
            <a:r>
              <a:rPr lang="en-US" sz="10000" b="1" cap="none" spc="0" dirty="0">
                <a:solidFill>
                  <a:schemeClr val="bg1"/>
                </a:solidFill>
              </a:rPr>
              <a:t> Cash &amp; Carry</a:t>
            </a:r>
            <a:endParaRPr lang="pt-BR" sz="10000" b="1" cap="none" spc="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04759" y="6417062"/>
            <a:ext cx="5850800" cy="2736510"/>
          </a:xfrm>
          <a:prstGeom prst="rect">
            <a:avLst/>
          </a:prstGeom>
          <a:solidFill>
            <a:srgbClr val="1200C4"/>
          </a:solidFill>
          <a:ln w="254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Shape 636"/>
          <p:cNvSpPr/>
          <p:nvPr/>
        </p:nvSpPr>
        <p:spPr>
          <a:xfrm>
            <a:off x="4886491" y="6884151"/>
            <a:ext cx="5215522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sz="6000" b="1" cap="none" spc="0" dirty="0">
                <a:solidFill>
                  <a:schemeClr val="bg1"/>
                </a:solidFill>
                <a:sym typeface="Helvetica Neue"/>
              </a:rPr>
              <a:t>Consumidor final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330441" y="6417062"/>
            <a:ext cx="9563325" cy="2736510"/>
          </a:xfrm>
          <a:prstGeom prst="rect">
            <a:avLst/>
          </a:prstGeom>
          <a:solidFill>
            <a:srgbClr val="FC007D"/>
          </a:solidFill>
          <a:ln w="254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Shape 636"/>
          <p:cNvSpPr/>
          <p:nvPr/>
        </p:nvSpPr>
        <p:spPr>
          <a:xfrm>
            <a:off x="12701031" y="6560529"/>
            <a:ext cx="9677674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sz="6000" b="1" cap="none" spc="0" dirty="0">
                <a:solidFill>
                  <a:srgbClr val="110051"/>
                </a:solidFill>
                <a:sym typeface="Helvetica Neue"/>
              </a:rPr>
              <a:t>Pequeno varejo Transformador </a:t>
            </a:r>
          </a:p>
          <a:p>
            <a:pPr algn="l"/>
            <a:r>
              <a:rPr lang="pt-BR" sz="6000" b="1" cap="none" spc="0" dirty="0">
                <a:solidFill>
                  <a:srgbClr val="110051"/>
                </a:solidFill>
                <a:sym typeface="Helvetica Neue"/>
              </a:rPr>
              <a:t>Utilizador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357952" y="6668889"/>
            <a:ext cx="0" cy="2232855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/>
          <p:cNvCxnSpPr/>
          <p:nvPr/>
        </p:nvCxnSpPr>
        <p:spPr>
          <a:xfrm>
            <a:off x="12045630" y="6668889"/>
            <a:ext cx="0" cy="2232855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5846639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pic>
        <p:nvPicPr>
          <p:cNvPr id="13" name="Picture 12" descr="icone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92" y="3186723"/>
            <a:ext cx="2063816" cy="2063816"/>
          </a:xfrm>
          <a:prstGeom prst="rect">
            <a:avLst/>
          </a:prstGeom>
        </p:spPr>
      </p:pic>
      <p:sp>
        <p:nvSpPr>
          <p:cNvPr id="12" name="Shape 636"/>
          <p:cNvSpPr/>
          <p:nvPr/>
        </p:nvSpPr>
        <p:spPr>
          <a:xfrm>
            <a:off x="2549222" y="4529047"/>
            <a:ext cx="18611273" cy="5386090"/>
          </a:xfrm>
          <a:prstGeom prst="rect">
            <a:avLst/>
          </a:prstGeom>
          <a:noFill/>
          <a:ln w="57150" cmpd="sng">
            <a:solidFill>
              <a:schemeClr val="bg1">
                <a:alpha val="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5000" b="1" cap="none" spc="300" dirty="0" err="1">
                <a:ln w="57150">
                  <a:solidFill>
                    <a:srgbClr val="FC007D"/>
                  </a:solidFill>
                </a:ln>
                <a:solidFill>
                  <a:schemeClr val="bg1">
                    <a:alpha val="0"/>
                  </a:schemeClr>
                </a:solidFill>
              </a:rPr>
              <a:t>Jornada</a:t>
            </a:r>
            <a:endParaRPr lang="pt-BR" sz="35000" b="1" cap="none" spc="300" dirty="0">
              <a:ln w="57150">
                <a:solidFill>
                  <a:srgbClr val="FC007D"/>
                </a:solidFill>
              </a:ln>
              <a:solidFill>
                <a:srgbClr val="FD950A"/>
              </a:solidFill>
            </a:endParaRPr>
          </a:p>
        </p:txBody>
      </p:sp>
      <p:sp>
        <p:nvSpPr>
          <p:cNvPr id="14" name="Shape 636"/>
          <p:cNvSpPr/>
          <p:nvPr/>
        </p:nvSpPr>
        <p:spPr>
          <a:xfrm>
            <a:off x="7062256" y="4974474"/>
            <a:ext cx="13751877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US" sz="8000" b="1" cap="none" spc="0" dirty="0" err="1">
                <a:solidFill>
                  <a:schemeClr val="bg1"/>
                </a:solidFill>
              </a:rPr>
              <a:t>Colaboração</a:t>
            </a:r>
            <a:r>
              <a:rPr lang="en-US" sz="8000" b="1" cap="none" spc="0" dirty="0">
                <a:solidFill>
                  <a:schemeClr val="bg1"/>
                </a:solidFill>
              </a:rPr>
              <a:t> </a:t>
            </a:r>
            <a:r>
              <a:rPr lang="en-US" sz="8000" b="1" cap="none" spc="0" dirty="0" err="1">
                <a:solidFill>
                  <a:schemeClr val="bg1"/>
                </a:solidFill>
              </a:rPr>
              <a:t>é</a:t>
            </a:r>
            <a:r>
              <a:rPr lang="en-US" sz="8000" b="1" cap="none" spc="0" dirty="0">
                <a:solidFill>
                  <a:schemeClr val="bg1"/>
                </a:solidFill>
              </a:rPr>
              <a:t> </a:t>
            </a:r>
            <a:r>
              <a:rPr lang="en-US" sz="8000" b="1" cap="none" spc="0" dirty="0" err="1">
                <a:solidFill>
                  <a:schemeClr val="bg1"/>
                </a:solidFill>
              </a:rPr>
              <a:t>uma</a:t>
            </a:r>
            <a:endParaRPr lang="pt-BR" sz="8000" b="1" cap="none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3134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te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519217" y="2604617"/>
            <a:ext cx="15252171" cy="11919565"/>
          </a:xfrm>
          <a:prstGeom prst="rect">
            <a:avLst/>
          </a:prstGeom>
          <a:solidFill>
            <a:srgbClr val="1200C4"/>
          </a:solidFill>
          <a:ln w="254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7" name="Picture 6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26" name="Shape 177"/>
          <p:cNvSpPr/>
          <p:nvPr/>
        </p:nvSpPr>
        <p:spPr>
          <a:xfrm>
            <a:off x="1152108" y="5216652"/>
            <a:ext cx="4773858" cy="12484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pt-BR" sz="3600" b="1" cap="none" spc="0" dirty="0">
                <a:solidFill>
                  <a:srgbClr val="505153"/>
                </a:solidFill>
              </a:rPr>
              <a:t>Novo ambiente de negócios</a:t>
            </a:r>
          </a:p>
        </p:txBody>
      </p:sp>
      <p:sp>
        <p:nvSpPr>
          <p:cNvPr id="40" name="Shape 177">
            <a:extLst>
              <a:ext uri="{FF2B5EF4-FFF2-40B4-BE49-F238E27FC236}">
                <a16:creationId xmlns:a16="http://schemas.microsoft.com/office/drawing/2014/main" id="{6F6F37C7-7FB0-A245-AAAE-D71ADDEBA39F}"/>
              </a:ext>
            </a:extLst>
          </p:cNvPr>
          <p:cNvSpPr/>
          <p:nvPr/>
        </p:nvSpPr>
        <p:spPr>
          <a:xfrm>
            <a:off x="12192000" y="4860627"/>
            <a:ext cx="8272335" cy="1347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04BF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600" b="1" dirty="0"/>
              <a:t>Lenta </a:t>
            </a:r>
            <a:r>
              <a:rPr sz="4000" b="1" dirty="0"/>
              <a:t>recuperação</a:t>
            </a:r>
            <a:r>
              <a:rPr sz="3600" b="1" dirty="0"/>
              <a:t> da economia</a:t>
            </a:r>
          </a:p>
        </p:txBody>
      </p:sp>
      <p:sp>
        <p:nvSpPr>
          <p:cNvPr id="41" name="Shape 177">
            <a:extLst>
              <a:ext uri="{FF2B5EF4-FFF2-40B4-BE49-F238E27FC236}">
                <a16:creationId xmlns:a16="http://schemas.microsoft.com/office/drawing/2014/main" id="{3259B98F-DFF0-CA47-97EA-26FE9526224D}"/>
              </a:ext>
            </a:extLst>
          </p:cNvPr>
          <p:cNvSpPr/>
          <p:nvPr/>
        </p:nvSpPr>
        <p:spPr>
          <a:xfrm>
            <a:off x="13831561" y="8964741"/>
            <a:ext cx="5644375" cy="1889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4C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600" b="1" dirty="0" err="1">
                <a:solidFill>
                  <a:srgbClr val="E40076"/>
                </a:solidFill>
              </a:rPr>
              <a:t>Consumidor</a:t>
            </a:r>
            <a:r>
              <a:rPr sz="3600" b="1" dirty="0">
                <a:solidFill>
                  <a:srgbClr val="E40076"/>
                </a:solidFill>
              </a:rPr>
              <a:t> </a:t>
            </a:r>
            <a:r>
              <a:rPr sz="3600" b="1" dirty="0" err="1">
                <a:solidFill>
                  <a:srgbClr val="E40076"/>
                </a:solidFill>
              </a:rPr>
              <a:t>mais</a:t>
            </a:r>
            <a:r>
              <a:rPr sz="3600" b="1" dirty="0">
                <a:solidFill>
                  <a:srgbClr val="E40076"/>
                </a:solidFill>
              </a:rPr>
              <a:t> </a:t>
            </a:r>
            <a:r>
              <a:rPr sz="3600" b="1" dirty="0" err="1">
                <a:solidFill>
                  <a:srgbClr val="E40076"/>
                </a:solidFill>
              </a:rPr>
              <a:t>exigente</a:t>
            </a:r>
            <a:r>
              <a:rPr sz="3600" b="1" dirty="0">
                <a:solidFill>
                  <a:srgbClr val="E40076"/>
                </a:solidFill>
              </a:rPr>
              <a:t> e </a:t>
            </a:r>
            <a:r>
              <a:rPr sz="3600" b="1" dirty="0" err="1">
                <a:solidFill>
                  <a:srgbClr val="E40076"/>
                </a:solidFill>
              </a:rPr>
              <a:t>informado</a:t>
            </a:r>
            <a:endParaRPr sz="3600" b="1" dirty="0">
              <a:solidFill>
                <a:srgbClr val="E40076"/>
              </a:solidFill>
            </a:endParaRPr>
          </a:p>
        </p:txBody>
      </p:sp>
      <p:sp>
        <p:nvSpPr>
          <p:cNvPr id="42" name="Shape 177">
            <a:extLst>
              <a:ext uri="{FF2B5EF4-FFF2-40B4-BE49-F238E27FC236}">
                <a16:creationId xmlns:a16="http://schemas.microsoft.com/office/drawing/2014/main" id="{6683AC05-8DB4-5940-A75D-71439707BD33}"/>
              </a:ext>
            </a:extLst>
          </p:cNvPr>
          <p:cNvSpPr/>
          <p:nvPr/>
        </p:nvSpPr>
        <p:spPr>
          <a:xfrm>
            <a:off x="14415866" y="7153249"/>
            <a:ext cx="3793550" cy="73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52ADF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4000" b="1" dirty="0"/>
              <a:t>DIGITAL</a:t>
            </a:r>
            <a:endParaRPr sz="4000" b="1" dirty="0"/>
          </a:p>
        </p:txBody>
      </p:sp>
      <p:sp>
        <p:nvSpPr>
          <p:cNvPr id="43" name="Shape 177">
            <a:extLst>
              <a:ext uri="{FF2B5EF4-FFF2-40B4-BE49-F238E27FC236}">
                <a16:creationId xmlns:a16="http://schemas.microsoft.com/office/drawing/2014/main" id="{F28DD748-2D80-5049-9E97-9C5D2ADB8124}"/>
              </a:ext>
            </a:extLst>
          </p:cNvPr>
          <p:cNvSpPr/>
          <p:nvPr/>
        </p:nvSpPr>
        <p:spPr>
          <a:xfrm>
            <a:off x="9886243" y="5863802"/>
            <a:ext cx="5326140" cy="128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10CFC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600" b="1" dirty="0"/>
              <a:t>+</a:t>
            </a:r>
            <a:r>
              <a:rPr lang="en-US" sz="3600" b="1" dirty="0"/>
              <a:t> </a:t>
            </a:r>
            <a:r>
              <a:rPr sz="3600" b="1" dirty="0"/>
              <a:t>ocasiões de</a:t>
            </a:r>
            <a:endParaRPr lang="pt-BR" sz="3600" b="1" dirty="0"/>
          </a:p>
          <a:p>
            <a:r>
              <a:rPr sz="3600" b="1" dirty="0"/>
              <a:t> </a:t>
            </a:r>
            <a:r>
              <a:rPr sz="3600" b="1" dirty="0" err="1"/>
              <a:t>consumo</a:t>
            </a:r>
            <a:endParaRPr sz="3600" b="1" dirty="0"/>
          </a:p>
        </p:txBody>
      </p:sp>
      <p:sp>
        <p:nvSpPr>
          <p:cNvPr id="44" name="Shape 177">
            <a:extLst>
              <a:ext uri="{FF2B5EF4-FFF2-40B4-BE49-F238E27FC236}">
                <a16:creationId xmlns:a16="http://schemas.microsoft.com/office/drawing/2014/main" id="{F9ED07E2-1549-6E4A-A2CD-ACEEF1C81F23}"/>
              </a:ext>
            </a:extLst>
          </p:cNvPr>
          <p:cNvSpPr/>
          <p:nvPr/>
        </p:nvSpPr>
        <p:spPr>
          <a:xfrm>
            <a:off x="18618312" y="6570863"/>
            <a:ext cx="4306417" cy="670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04BF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600" b="1" dirty="0"/>
              <a:t>+</a:t>
            </a:r>
            <a:r>
              <a:rPr sz="3600" b="1" dirty="0" err="1"/>
              <a:t>segmentação</a:t>
            </a:r>
            <a:endParaRPr sz="3600" b="1" dirty="0"/>
          </a:p>
        </p:txBody>
      </p:sp>
      <p:sp>
        <p:nvSpPr>
          <p:cNvPr id="45" name="Shape 177">
            <a:extLst>
              <a:ext uri="{FF2B5EF4-FFF2-40B4-BE49-F238E27FC236}">
                <a16:creationId xmlns:a16="http://schemas.microsoft.com/office/drawing/2014/main" id="{FE2C37FE-70D0-F54E-AA50-CFDA557A8CC9}"/>
              </a:ext>
            </a:extLst>
          </p:cNvPr>
          <p:cNvSpPr/>
          <p:nvPr/>
        </p:nvSpPr>
        <p:spPr>
          <a:xfrm>
            <a:off x="14108302" y="6344390"/>
            <a:ext cx="4579284" cy="858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AC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500" b="1" dirty="0"/>
              <a:t>+ </a:t>
            </a:r>
            <a:r>
              <a:rPr sz="4500" b="1" dirty="0" err="1"/>
              <a:t>conteúdo</a:t>
            </a:r>
            <a:endParaRPr sz="4500" b="1" dirty="0"/>
          </a:p>
        </p:txBody>
      </p:sp>
      <p:sp>
        <p:nvSpPr>
          <p:cNvPr id="46" name="Shape 177">
            <a:extLst>
              <a:ext uri="{FF2B5EF4-FFF2-40B4-BE49-F238E27FC236}">
                <a16:creationId xmlns:a16="http://schemas.microsoft.com/office/drawing/2014/main" id="{BB07C451-5437-8C42-A8F0-8F6E86D98A96}"/>
              </a:ext>
            </a:extLst>
          </p:cNvPr>
          <p:cNvSpPr/>
          <p:nvPr/>
        </p:nvSpPr>
        <p:spPr>
          <a:xfrm>
            <a:off x="17786417" y="5666870"/>
            <a:ext cx="5096443" cy="795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400" dirty="0">
                <a:solidFill>
                  <a:srgbClr val="E40076"/>
                </a:solidFill>
              </a:rPr>
              <a:t>+ </a:t>
            </a:r>
            <a:r>
              <a:rPr sz="4400" dirty="0" err="1">
                <a:solidFill>
                  <a:srgbClr val="E40076"/>
                </a:solidFill>
              </a:rPr>
              <a:t>experiências</a:t>
            </a:r>
            <a:endParaRPr sz="4400" dirty="0">
              <a:solidFill>
                <a:srgbClr val="E40076"/>
              </a:solidFill>
            </a:endParaRPr>
          </a:p>
        </p:txBody>
      </p:sp>
      <p:sp>
        <p:nvSpPr>
          <p:cNvPr id="47" name="Shape 177">
            <a:extLst>
              <a:ext uri="{FF2B5EF4-FFF2-40B4-BE49-F238E27FC236}">
                <a16:creationId xmlns:a16="http://schemas.microsoft.com/office/drawing/2014/main" id="{D85D1DAF-0491-6D4D-A3C9-156233B0EFCC}"/>
              </a:ext>
            </a:extLst>
          </p:cNvPr>
          <p:cNvSpPr/>
          <p:nvPr/>
        </p:nvSpPr>
        <p:spPr>
          <a:xfrm>
            <a:off x="17489667" y="7245891"/>
            <a:ext cx="6894333" cy="670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AC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600" b="1" dirty="0"/>
              <a:t>Comunicação x produto</a:t>
            </a:r>
          </a:p>
        </p:txBody>
      </p:sp>
      <p:sp>
        <p:nvSpPr>
          <p:cNvPr id="48" name="Shape 177">
            <a:extLst>
              <a:ext uri="{FF2B5EF4-FFF2-40B4-BE49-F238E27FC236}">
                <a16:creationId xmlns:a16="http://schemas.microsoft.com/office/drawing/2014/main" id="{AF443C69-2447-9E42-9ECA-E877B9EC77B4}"/>
              </a:ext>
            </a:extLst>
          </p:cNvPr>
          <p:cNvSpPr/>
          <p:nvPr/>
        </p:nvSpPr>
        <p:spPr>
          <a:xfrm>
            <a:off x="10471072" y="8005057"/>
            <a:ext cx="5234462" cy="73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56BCF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b="1" dirty="0">
                <a:solidFill>
                  <a:srgbClr val="18BA4A"/>
                </a:solidFill>
              </a:rPr>
              <a:t>+ con</a:t>
            </a:r>
            <a:r>
              <a:rPr lang="pt-BR" sz="4000" b="1" dirty="0">
                <a:solidFill>
                  <a:srgbClr val="18BA4A"/>
                </a:solidFill>
              </a:rPr>
              <a:t>V</a:t>
            </a:r>
            <a:r>
              <a:rPr sz="4000" b="1" dirty="0" err="1">
                <a:solidFill>
                  <a:srgbClr val="18BA4A"/>
                </a:solidFill>
              </a:rPr>
              <a:t>eniência</a:t>
            </a:r>
            <a:endParaRPr sz="4000" b="1" dirty="0">
              <a:solidFill>
                <a:srgbClr val="18BA4A"/>
              </a:solidFill>
            </a:endParaRPr>
          </a:p>
        </p:txBody>
      </p:sp>
      <p:sp>
        <p:nvSpPr>
          <p:cNvPr id="49" name="Shape 177">
            <a:extLst>
              <a:ext uri="{FF2B5EF4-FFF2-40B4-BE49-F238E27FC236}">
                <a16:creationId xmlns:a16="http://schemas.microsoft.com/office/drawing/2014/main" id="{DDECA529-C776-8448-836E-261B35043A32}"/>
              </a:ext>
            </a:extLst>
          </p:cNvPr>
          <p:cNvSpPr/>
          <p:nvPr/>
        </p:nvSpPr>
        <p:spPr>
          <a:xfrm>
            <a:off x="9463056" y="7167367"/>
            <a:ext cx="6039366" cy="73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04BF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b="1" dirty="0" err="1">
                <a:solidFill>
                  <a:srgbClr val="E40076"/>
                </a:solidFill>
              </a:rPr>
              <a:t>Personalização</a:t>
            </a:r>
            <a:endParaRPr sz="4000" b="1" dirty="0">
              <a:solidFill>
                <a:srgbClr val="E40076"/>
              </a:solidFill>
            </a:endParaRPr>
          </a:p>
        </p:txBody>
      </p:sp>
      <p:sp>
        <p:nvSpPr>
          <p:cNvPr id="50" name="Shape 177">
            <a:extLst>
              <a:ext uri="{FF2B5EF4-FFF2-40B4-BE49-F238E27FC236}">
                <a16:creationId xmlns:a16="http://schemas.microsoft.com/office/drawing/2014/main" id="{59A08979-ED98-F041-B165-0BEB47BEDBF3}"/>
              </a:ext>
            </a:extLst>
          </p:cNvPr>
          <p:cNvSpPr/>
          <p:nvPr/>
        </p:nvSpPr>
        <p:spPr>
          <a:xfrm>
            <a:off x="16092922" y="7914272"/>
            <a:ext cx="7376970" cy="741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573" tIns="53573" rIns="53573" bIns="53573" anchor="ctr">
            <a:spAutoFit/>
          </a:bodyPr>
          <a:lstStyle>
            <a:lvl1pPr algn="ctr">
              <a:lnSpc>
                <a:spcPct val="110000"/>
              </a:lnSpc>
              <a:defRPr sz="3200" cap="all">
                <a:solidFill>
                  <a:srgbClr val="FE4C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800" b="1" dirty="0">
                <a:solidFill>
                  <a:srgbClr val="1ACBB6"/>
                </a:solidFill>
              </a:rPr>
              <a:t>+ </a:t>
            </a:r>
            <a:r>
              <a:rPr sz="3800" b="1" dirty="0" err="1">
                <a:solidFill>
                  <a:srgbClr val="1ACBB6"/>
                </a:solidFill>
              </a:rPr>
              <a:t>informação</a:t>
            </a:r>
            <a:r>
              <a:rPr sz="3800" b="1" dirty="0">
                <a:solidFill>
                  <a:srgbClr val="1ACBB6"/>
                </a:solidFill>
              </a:rPr>
              <a:t> via internet</a:t>
            </a:r>
          </a:p>
        </p:txBody>
      </p:sp>
      <p:pic>
        <p:nvPicPr>
          <p:cNvPr id="29" name="Picture 28" descr="icone_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94" y="3552793"/>
            <a:ext cx="1594686" cy="1594686"/>
          </a:xfrm>
          <a:prstGeom prst="rect">
            <a:avLst/>
          </a:prstGeom>
        </p:spPr>
      </p:pic>
      <p:pic>
        <p:nvPicPr>
          <p:cNvPr id="30" name="Picture 29" descr="icone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1" y="3533309"/>
            <a:ext cx="1633655" cy="1633655"/>
          </a:xfrm>
          <a:prstGeom prst="rect">
            <a:avLst/>
          </a:prstGeom>
        </p:spPr>
      </p:pic>
      <p:pic>
        <p:nvPicPr>
          <p:cNvPr id="32" name="Picture 31" descr="icone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55" y="6901580"/>
            <a:ext cx="1598044" cy="1598044"/>
          </a:xfrm>
          <a:prstGeom prst="rect">
            <a:avLst/>
          </a:prstGeom>
        </p:spPr>
      </p:pic>
      <p:pic>
        <p:nvPicPr>
          <p:cNvPr id="33" name="Picture 32" descr="icon3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94" y="6869160"/>
            <a:ext cx="1594686" cy="1594686"/>
          </a:xfrm>
          <a:prstGeom prst="rect">
            <a:avLst/>
          </a:prstGeom>
        </p:spPr>
      </p:pic>
      <p:sp>
        <p:nvSpPr>
          <p:cNvPr id="34" name="Shape 177"/>
          <p:cNvSpPr/>
          <p:nvPr/>
        </p:nvSpPr>
        <p:spPr>
          <a:xfrm>
            <a:off x="5896560" y="5236137"/>
            <a:ext cx="3580787" cy="12484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pt-BR" sz="3600" b="1" cap="none" spc="0" dirty="0">
                <a:solidFill>
                  <a:srgbClr val="505153"/>
                </a:solidFill>
              </a:rPr>
              <a:t>Novo </a:t>
            </a:r>
          </a:p>
          <a:p>
            <a:pPr algn="ctr"/>
            <a:r>
              <a:rPr lang="pt-BR" sz="3600" b="1" cap="none" spc="0" dirty="0">
                <a:solidFill>
                  <a:srgbClr val="505153"/>
                </a:solidFill>
              </a:rPr>
              <a:t>Mercado</a:t>
            </a:r>
          </a:p>
        </p:txBody>
      </p:sp>
      <p:sp>
        <p:nvSpPr>
          <p:cNvPr id="36" name="Shape 177"/>
          <p:cNvSpPr/>
          <p:nvPr/>
        </p:nvSpPr>
        <p:spPr>
          <a:xfrm>
            <a:off x="882358" y="8762025"/>
            <a:ext cx="4773858" cy="12484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pt-BR" sz="3600" b="1" cap="none" spc="0" dirty="0">
                <a:solidFill>
                  <a:srgbClr val="505153"/>
                </a:solidFill>
              </a:rPr>
              <a:t>Novo</a:t>
            </a:r>
          </a:p>
          <a:p>
            <a:pPr algn="ctr"/>
            <a:r>
              <a:rPr lang="pt-BR" sz="3600" b="1" cap="none" spc="0" dirty="0">
                <a:solidFill>
                  <a:srgbClr val="505153"/>
                </a:solidFill>
              </a:rPr>
              <a:t> Consumidor</a:t>
            </a:r>
          </a:p>
        </p:txBody>
      </p:sp>
      <p:sp>
        <p:nvSpPr>
          <p:cNvPr id="37" name="Shape 177"/>
          <p:cNvSpPr/>
          <p:nvPr/>
        </p:nvSpPr>
        <p:spPr>
          <a:xfrm>
            <a:off x="5789184" y="8564399"/>
            <a:ext cx="3580787" cy="18578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pt-BR" sz="3600" b="1" cap="none" spc="0" dirty="0">
                <a:solidFill>
                  <a:srgbClr val="505153"/>
                </a:solidFill>
              </a:rPr>
              <a:t>Nova experiência de compra</a:t>
            </a:r>
          </a:p>
        </p:txBody>
      </p:sp>
    </p:spTree>
    <p:extLst>
      <p:ext uri="{BB962C8B-B14F-4D97-AF65-F5344CB8AC3E}">
        <p14:creationId xmlns:p14="http://schemas.microsoft.com/office/powerpoint/2010/main" val="40506218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la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22" name="Shape 636"/>
          <p:cNvSpPr/>
          <p:nvPr/>
        </p:nvSpPr>
        <p:spPr>
          <a:xfrm>
            <a:off x="1587989" y="2409295"/>
            <a:ext cx="13153204" cy="4867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3000" b="1" cap="none" spc="0" dirty="0" err="1">
                <a:solidFill>
                  <a:srgbClr val="110051"/>
                </a:solidFill>
              </a:rPr>
              <a:t>É</a:t>
            </a:r>
            <a:r>
              <a:rPr lang="en-US" sz="13000" b="1" cap="none" spc="0" dirty="0">
                <a:solidFill>
                  <a:srgbClr val="110051"/>
                </a:solidFill>
              </a:rPr>
              <a:t> um </a:t>
            </a:r>
            <a:r>
              <a:rPr lang="en-US" sz="13000" b="1" u="sng" cap="none" spc="0" dirty="0" err="1">
                <a:solidFill>
                  <a:srgbClr val="FC007D"/>
                </a:solidFill>
              </a:rPr>
              <a:t>desafio</a:t>
            </a:r>
            <a:br>
              <a:rPr lang="en-US" sz="13000" b="1" cap="none" spc="0" dirty="0">
                <a:solidFill>
                  <a:srgbClr val="110051"/>
                </a:solidFill>
              </a:rPr>
            </a:br>
            <a:r>
              <a:rPr lang="en-US" sz="13000" b="1" cap="none" spc="0" dirty="0">
                <a:solidFill>
                  <a:srgbClr val="110051"/>
                </a:solidFill>
              </a:rPr>
              <a:t>da </a:t>
            </a:r>
            <a:r>
              <a:rPr lang="en-US" sz="13000" b="1" cap="none" spc="0" dirty="0" err="1">
                <a:solidFill>
                  <a:srgbClr val="110051"/>
                </a:solidFill>
              </a:rPr>
              <a:t>organização</a:t>
            </a:r>
            <a:r>
              <a:rPr lang="en-US" sz="13000" b="1" cap="none" spc="0" dirty="0">
                <a:solidFill>
                  <a:srgbClr val="110051"/>
                </a:solidFill>
              </a:rPr>
              <a:t> </a:t>
            </a:r>
            <a:r>
              <a:rPr lang="en-US" sz="13000" b="1" cap="none" spc="0" dirty="0" err="1">
                <a:solidFill>
                  <a:srgbClr val="110051"/>
                </a:solidFill>
              </a:rPr>
              <a:t>como</a:t>
            </a:r>
            <a:r>
              <a:rPr lang="en-US" sz="13000" b="1" cap="none" spc="0" dirty="0">
                <a:solidFill>
                  <a:srgbClr val="110051"/>
                </a:solidFill>
              </a:rPr>
              <a:t> um </a:t>
            </a:r>
            <a:r>
              <a:rPr lang="en-US" sz="13000" b="1" cap="none" spc="0" dirty="0" err="1">
                <a:solidFill>
                  <a:srgbClr val="110051"/>
                </a:solidFill>
              </a:rPr>
              <a:t>todo</a:t>
            </a:r>
            <a:endParaRPr lang="pt-BR" sz="13000" b="1" cap="none" spc="0" dirty="0">
              <a:solidFill>
                <a:srgbClr val="110051"/>
              </a:solidFill>
            </a:endParaRPr>
          </a:p>
        </p:txBody>
      </p:sp>
      <p:sp>
        <p:nvSpPr>
          <p:cNvPr id="8" name="Shape 177"/>
          <p:cNvSpPr/>
          <p:nvPr/>
        </p:nvSpPr>
        <p:spPr>
          <a:xfrm>
            <a:off x="8709605" y="7277294"/>
            <a:ext cx="10111366" cy="3760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lnSpc>
                <a:spcPct val="140000"/>
              </a:lnSpc>
            </a:pPr>
            <a:r>
              <a:rPr lang="pt-BR" sz="4400" cap="none" spc="0" dirty="0">
                <a:solidFill>
                  <a:srgbClr val="110051"/>
                </a:solidFill>
              </a:rPr>
              <a:t>Clareza de propósito</a:t>
            </a:r>
          </a:p>
          <a:p>
            <a:pPr>
              <a:lnSpc>
                <a:spcPct val="140000"/>
              </a:lnSpc>
            </a:pPr>
            <a:r>
              <a:rPr lang="pt-BR" sz="4400" cap="none" spc="0" dirty="0">
                <a:solidFill>
                  <a:srgbClr val="110051"/>
                </a:solidFill>
              </a:rPr>
              <a:t>Lideranças engajadas</a:t>
            </a:r>
          </a:p>
          <a:p>
            <a:pPr>
              <a:lnSpc>
                <a:spcPct val="140000"/>
              </a:lnSpc>
            </a:pPr>
            <a:r>
              <a:rPr lang="pt-BR" sz="4400" cap="none" spc="0" dirty="0">
                <a:solidFill>
                  <a:srgbClr val="110051"/>
                </a:solidFill>
              </a:rPr>
              <a:t>Alinhamento de toda a empresa</a:t>
            </a:r>
          </a:p>
          <a:p>
            <a:pPr>
              <a:lnSpc>
                <a:spcPct val="140000"/>
              </a:lnSpc>
            </a:pPr>
            <a:r>
              <a:rPr lang="pt-BR" sz="4400" cap="none" spc="0" dirty="0">
                <a:solidFill>
                  <a:srgbClr val="110051"/>
                </a:solidFill>
              </a:rPr>
              <a:t>Continuidade</a:t>
            </a:r>
          </a:p>
        </p:txBody>
      </p:sp>
      <p:pic>
        <p:nvPicPr>
          <p:cNvPr id="9" name="Picture 8" descr="che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88" y="7621951"/>
            <a:ext cx="748417" cy="748417"/>
          </a:xfrm>
          <a:prstGeom prst="rect">
            <a:avLst/>
          </a:prstGeom>
        </p:spPr>
      </p:pic>
      <p:pic>
        <p:nvPicPr>
          <p:cNvPr id="11" name="Picture 10" descr="che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79" y="8478426"/>
            <a:ext cx="748417" cy="748417"/>
          </a:xfrm>
          <a:prstGeom prst="rect">
            <a:avLst/>
          </a:prstGeom>
        </p:spPr>
      </p:pic>
      <p:pic>
        <p:nvPicPr>
          <p:cNvPr id="12" name="Picture 11" descr="che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79" y="9355506"/>
            <a:ext cx="748417" cy="748417"/>
          </a:xfrm>
          <a:prstGeom prst="rect">
            <a:avLst/>
          </a:prstGeom>
        </p:spPr>
      </p:pic>
      <p:pic>
        <p:nvPicPr>
          <p:cNvPr id="13" name="Picture 12" descr="chec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79" y="10205523"/>
            <a:ext cx="748417" cy="7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4239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l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31" name="Shape 427"/>
          <p:cNvSpPr/>
          <p:nvPr/>
        </p:nvSpPr>
        <p:spPr>
          <a:xfrm>
            <a:off x="10132512" y="11064194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22" name="Shape 636"/>
          <p:cNvSpPr/>
          <p:nvPr/>
        </p:nvSpPr>
        <p:spPr>
          <a:xfrm>
            <a:off x="11770193" y="4337124"/>
            <a:ext cx="13855399" cy="2825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0400" b="1" cap="none" spc="-150" dirty="0" err="1">
                <a:solidFill>
                  <a:srgbClr val="FC007D"/>
                </a:solidFill>
              </a:rPr>
              <a:t>Escolhas</a:t>
            </a:r>
            <a:r>
              <a:rPr lang="en-US" sz="20400" b="1" cap="none" spc="-150" dirty="0">
                <a:solidFill>
                  <a:srgbClr val="FC007D"/>
                </a:solidFill>
              </a:rPr>
              <a:t>.</a:t>
            </a:r>
            <a:endParaRPr lang="pt-BR" sz="20400" b="1" cap="none" spc="-150" dirty="0">
              <a:solidFill>
                <a:srgbClr val="FC0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456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458219" y="1716704"/>
            <a:ext cx="21449922" cy="1241671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4" tIns="71434" rIns="71434" bIns="71434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8" name="Shape 434"/>
          <p:cNvSpPr/>
          <p:nvPr/>
        </p:nvSpPr>
        <p:spPr>
          <a:xfrm>
            <a:off x="15046997" y="5627035"/>
            <a:ext cx="1509026" cy="711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80000"/>
              </a:lnSpc>
              <a:defRPr sz="4800" b="1" spc="-128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b="0" dirty="0"/>
              <a:t>49</a:t>
            </a:r>
            <a:r>
              <a:rPr b="0" dirty="0"/>
              <a:t>%</a:t>
            </a:r>
          </a:p>
        </p:txBody>
      </p:sp>
      <p:pic>
        <p:nvPicPr>
          <p:cNvPr id="22" name="image1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1784" y="3458784"/>
            <a:ext cx="14211273" cy="705899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61"/>
          <p:cNvSpPr/>
          <p:nvPr/>
        </p:nvSpPr>
        <p:spPr>
          <a:xfrm>
            <a:off x="2578463" y="3974807"/>
            <a:ext cx="5892143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00000"/>
              </a:lnSpc>
              <a:defRPr sz="45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Avaliação 360 graus </a:t>
            </a:r>
            <a:r>
              <a:rPr b="1" dirty="0">
                <a:solidFill>
                  <a:srgbClr val="FC007D"/>
                </a:solidFill>
              </a:rPr>
              <a:t>Indústria e varejo</a:t>
            </a:r>
          </a:p>
        </p:txBody>
      </p:sp>
      <p:sp>
        <p:nvSpPr>
          <p:cNvPr id="19" name="Shape 162"/>
          <p:cNvSpPr/>
          <p:nvPr/>
        </p:nvSpPr>
        <p:spPr>
          <a:xfrm>
            <a:off x="2578463" y="5784803"/>
            <a:ext cx="6866735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00000"/>
              </a:lnSpc>
              <a:defRPr sz="45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Presente em </a:t>
            </a:r>
            <a:r>
              <a:rPr b="1" dirty="0">
                <a:solidFill>
                  <a:srgbClr val="FC007D"/>
                </a:solidFill>
              </a:rPr>
              <a:t>39 países</a:t>
            </a:r>
          </a:p>
        </p:txBody>
      </p:sp>
      <p:sp>
        <p:nvSpPr>
          <p:cNvPr id="20" name="Shape 163"/>
          <p:cNvSpPr/>
          <p:nvPr/>
        </p:nvSpPr>
        <p:spPr>
          <a:xfrm>
            <a:off x="2578465" y="7046574"/>
            <a:ext cx="9036713" cy="20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00000"/>
              </a:lnSpc>
              <a:defRPr sz="45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Participação de todos</a:t>
            </a:r>
            <a:br/>
            <a:r>
              <a:t>os níveis hierárquicos/áreas</a:t>
            </a:r>
            <a:br/>
            <a:r>
              <a:t>das empresas</a:t>
            </a:r>
          </a:p>
        </p:txBody>
      </p:sp>
      <p:sp>
        <p:nvSpPr>
          <p:cNvPr id="21" name="Shape 164"/>
          <p:cNvSpPr/>
          <p:nvPr/>
        </p:nvSpPr>
        <p:spPr>
          <a:xfrm>
            <a:off x="2601984" y="9576532"/>
            <a:ext cx="807905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00000"/>
              </a:lnSpc>
              <a:defRPr sz="4500" b="1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C007D"/>
                </a:solidFill>
              </a:rPr>
              <a:t>28 anos</a:t>
            </a:r>
            <a:r>
              <a:rPr b="0" dirty="0"/>
              <a:t> de experiência</a:t>
            </a:r>
          </a:p>
        </p:txBody>
      </p:sp>
      <p:sp>
        <p:nvSpPr>
          <p:cNvPr id="24" name="Shape 151"/>
          <p:cNvSpPr/>
          <p:nvPr/>
        </p:nvSpPr>
        <p:spPr>
          <a:xfrm>
            <a:off x="2056676" y="11113223"/>
            <a:ext cx="2439201" cy="1170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defRPr sz="15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NORTH AMERICA</a:t>
            </a:r>
          </a:p>
          <a:p>
            <a:pPr>
              <a:lnSpc>
                <a:spcPct val="100000"/>
              </a:lnSpc>
              <a:defRPr sz="30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Canada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Mexico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Puerto Rico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Usa</a:t>
            </a:r>
          </a:p>
        </p:txBody>
      </p:sp>
      <p:sp>
        <p:nvSpPr>
          <p:cNvPr id="25" name="Shape 152"/>
          <p:cNvSpPr/>
          <p:nvPr/>
        </p:nvSpPr>
        <p:spPr>
          <a:xfrm>
            <a:off x="4598663" y="11113223"/>
            <a:ext cx="2872507" cy="162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defRPr sz="15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CENTRAL AMERICA</a:t>
            </a:r>
          </a:p>
          <a:p>
            <a:pPr>
              <a:lnSpc>
                <a:spcPct val="100000"/>
              </a:lnSpc>
              <a:defRPr sz="30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Costa Rica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El Salvador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Guatemala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Honduras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Nicaragua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Panama</a:t>
            </a:r>
          </a:p>
        </p:txBody>
      </p:sp>
      <p:sp>
        <p:nvSpPr>
          <p:cNvPr id="26" name="Shape 153"/>
          <p:cNvSpPr/>
          <p:nvPr/>
        </p:nvSpPr>
        <p:spPr>
          <a:xfrm>
            <a:off x="7517562" y="11113223"/>
            <a:ext cx="2439201" cy="1398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defRPr sz="15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SOUTH AMERICA</a:t>
            </a:r>
          </a:p>
          <a:p>
            <a:pPr>
              <a:lnSpc>
                <a:spcPct val="100000"/>
              </a:lnSpc>
              <a:defRPr sz="30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Argentina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Brazil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Chile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Colombia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Peru</a:t>
            </a:r>
          </a:p>
        </p:txBody>
      </p:sp>
      <p:sp>
        <p:nvSpPr>
          <p:cNvPr id="27" name="Shape 154"/>
          <p:cNvSpPr/>
          <p:nvPr/>
        </p:nvSpPr>
        <p:spPr>
          <a:xfrm>
            <a:off x="10274079" y="11113223"/>
            <a:ext cx="2439201" cy="2044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defRPr sz="15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EUROPE</a:t>
            </a:r>
          </a:p>
          <a:p>
            <a:pPr>
              <a:lnSpc>
                <a:spcPct val="100000"/>
              </a:lnSpc>
              <a:defRPr sz="30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Belgium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Czech Republic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France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Germany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Hungary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Ireland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Italy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Luxembourg</a:t>
            </a:r>
          </a:p>
        </p:txBody>
      </p:sp>
      <p:sp>
        <p:nvSpPr>
          <p:cNvPr id="28" name="Shape 155"/>
          <p:cNvSpPr/>
          <p:nvPr/>
        </p:nvSpPr>
        <p:spPr>
          <a:xfrm>
            <a:off x="14941111" y="11090225"/>
            <a:ext cx="2712074" cy="1170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defRPr sz="15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MIDDLE EAST AND AFRICA</a:t>
            </a:r>
          </a:p>
          <a:p>
            <a:pPr>
              <a:lnSpc>
                <a:spcPct val="100000"/>
              </a:lnSpc>
              <a:defRPr sz="30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Kingdom of Saudi Arabia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South Africa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Turkey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United Arab Emirates</a:t>
            </a:r>
          </a:p>
        </p:txBody>
      </p:sp>
      <p:sp>
        <p:nvSpPr>
          <p:cNvPr id="29" name="Shape 156"/>
          <p:cNvSpPr/>
          <p:nvPr/>
        </p:nvSpPr>
        <p:spPr>
          <a:xfrm>
            <a:off x="18047073" y="11088112"/>
            <a:ext cx="3369756" cy="1856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defRPr sz="15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ASIA / PACIFIC</a:t>
            </a:r>
          </a:p>
          <a:p>
            <a:pPr>
              <a:lnSpc>
                <a:spcPct val="100000"/>
              </a:lnSpc>
              <a:defRPr sz="30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Australia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China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Japan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New Zealand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South Korea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Thailand</a:t>
            </a:r>
          </a:p>
          <a:p>
            <a:pPr>
              <a:lnSpc>
                <a:spcPts val="18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India</a:t>
            </a:r>
          </a:p>
        </p:txBody>
      </p:sp>
      <p:sp>
        <p:nvSpPr>
          <p:cNvPr id="30" name="Shape 157"/>
          <p:cNvSpPr/>
          <p:nvPr/>
        </p:nvSpPr>
        <p:spPr>
          <a:xfrm>
            <a:off x="20752556" y="11088112"/>
            <a:ext cx="2724410" cy="1170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  <a:defRPr sz="15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REACH PROGRAMS</a:t>
            </a:r>
          </a:p>
          <a:p>
            <a:pPr>
              <a:lnSpc>
                <a:spcPct val="100000"/>
              </a:lnSpc>
              <a:defRPr sz="30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lnSpc>
                <a:spcPts val="1800"/>
              </a:lnSpc>
              <a:defRPr sz="1300" b="1">
                <a:solidFill>
                  <a:srgbClr val="00BE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Israel</a:t>
            </a:r>
          </a:p>
          <a:p>
            <a:pPr>
              <a:lnSpc>
                <a:spcPts val="1800"/>
              </a:lnSpc>
              <a:defRPr sz="1300" b="1">
                <a:solidFill>
                  <a:srgbClr val="00BE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Malaysia</a:t>
            </a:r>
          </a:p>
          <a:p>
            <a:pPr>
              <a:lnSpc>
                <a:spcPts val="1800"/>
              </a:lnSpc>
              <a:defRPr sz="1300" b="1">
                <a:solidFill>
                  <a:srgbClr val="00BE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Indonesia</a:t>
            </a:r>
          </a:p>
          <a:p>
            <a:pPr>
              <a:lnSpc>
                <a:spcPts val="1800"/>
              </a:lnSpc>
              <a:defRPr sz="1300" b="1">
                <a:solidFill>
                  <a:srgbClr val="00BE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Philippines</a:t>
            </a:r>
          </a:p>
        </p:txBody>
      </p:sp>
      <p:sp>
        <p:nvSpPr>
          <p:cNvPr id="31" name="Shape 158"/>
          <p:cNvSpPr/>
          <p:nvPr/>
        </p:nvSpPr>
        <p:spPr>
          <a:xfrm>
            <a:off x="12530228" y="11088112"/>
            <a:ext cx="2439201" cy="200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Netherlands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Poland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Portugal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Romania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Russia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Slovakia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Spain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Ukraine</a:t>
            </a:r>
          </a:p>
          <a:p>
            <a:pPr>
              <a:lnSpc>
                <a:spcPct val="120000"/>
              </a:lnSpc>
              <a:defRPr sz="1300" b="1">
                <a:solidFill>
                  <a:srgbClr val="0064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United Kingdom</a:t>
            </a:r>
          </a:p>
        </p:txBody>
      </p:sp>
      <p:sp>
        <p:nvSpPr>
          <p:cNvPr id="33" name="Shape 636"/>
          <p:cNvSpPr/>
          <p:nvPr/>
        </p:nvSpPr>
        <p:spPr>
          <a:xfrm>
            <a:off x="2118511" y="2021162"/>
            <a:ext cx="17155606" cy="1257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7500" cap="none" spc="0" dirty="0" err="1">
                <a:solidFill>
                  <a:srgbClr val="110051"/>
                </a:solidFill>
                <a:sym typeface="Helvetica Neue"/>
              </a:rPr>
              <a:t>Advantage</a:t>
            </a:r>
            <a:r>
              <a:rPr lang="pt-BR" sz="7500" cap="none" spc="0" dirty="0">
                <a:solidFill>
                  <a:srgbClr val="110051"/>
                </a:solidFill>
                <a:sym typeface="Helvetica Neue"/>
              </a:rPr>
              <a:t> </a:t>
            </a:r>
            <a:r>
              <a:rPr lang="pt-BR" sz="7500" cap="none" spc="0" dirty="0" err="1">
                <a:solidFill>
                  <a:srgbClr val="110051"/>
                </a:solidFill>
                <a:sym typeface="Helvetica Neue"/>
              </a:rPr>
              <a:t>Group</a:t>
            </a:r>
            <a:endParaRPr lang="pt-BR" sz="7500" cap="none" spc="0" dirty="0">
              <a:solidFill>
                <a:srgbClr val="110051"/>
              </a:solidFill>
              <a:sym typeface="Helvetica Neue"/>
            </a:endParaRPr>
          </a:p>
        </p:txBody>
      </p:sp>
      <p:pic>
        <p:nvPicPr>
          <p:cNvPr id="44" name="Picture 43" descr="che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16" y="4007484"/>
            <a:ext cx="748417" cy="748417"/>
          </a:xfrm>
          <a:prstGeom prst="rect">
            <a:avLst/>
          </a:prstGeom>
        </p:spPr>
      </p:pic>
      <p:pic>
        <p:nvPicPr>
          <p:cNvPr id="45" name="Picture 44" descr="che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16" y="5821212"/>
            <a:ext cx="748417" cy="748417"/>
          </a:xfrm>
          <a:prstGeom prst="rect">
            <a:avLst/>
          </a:prstGeom>
        </p:spPr>
      </p:pic>
      <p:pic>
        <p:nvPicPr>
          <p:cNvPr id="46" name="Picture 45" descr="che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16" y="7046574"/>
            <a:ext cx="748417" cy="748417"/>
          </a:xfrm>
          <a:prstGeom prst="rect">
            <a:avLst/>
          </a:prstGeom>
        </p:spPr>
      </p:pic>
      <p:pic>
        <p:nvPicPr>
          <p:cNvPr id="47" name="Picture 46" descr="che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16" y="9576532"/>
            <a:ext cx="748417" cy="7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2913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38203" y="5940114"/>
            <a:ext cx="12012507" cy="2769989"/>
            <a:chOff x="-1894115" y="7228138"/>
            <a:chExt cx="12012507" cy="276998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0118392" y="7926572"/>
              <a:ext cx="0" cy="1375093"/>
            </a:xfrm>
            <a:prstGeom prst="line">
              <a:avLst/>
            </a:prstGeom>
            <a:noFill/>
            <a:ln w="28575" cap="flat" cmpd="sng">
              <a:solidFill>
                <a:srgbClr val="FD950A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2" name="Shape 636"/>
            <p:cNvSpPr/>
            <p:nvPr/>
          </p:nvSpPr>
          <p:spPr>
            <a:xfrm>
              <a:off x="-1894115" y="7228138"/>
              <a:ext cx="11695863" cy="2769989"/>
            </a:xfrm>
            <a:prstGeom prst="rect">
              <a:avLst/>
            </a:prstGeom>
            <a:noFill/>
            <a:ln w="57150" cmpd="sng">
              <a:solidFill>
                <a:schemeClr val="bg1">
                  <a:alpha val="0"/>
                </a:scheme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ct val="100000"/>
                </a:lnSpc>
                <a:defRPr sz="7000" cap="all" spc="1423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18000" b="1" cap="none" spc="300" dirty="0" err="1">
                  <a:ln w="41275">
                    <a:solidFill>
                      <a:srgbClr val="FC007D"/>
                    </a:solidFill>
                  </a:ln>
                  <a:solidFill>
                    <a:schemeClr val="bg1">
                      <a:alpha val="0"/>
                    </a:schemeClr>
                  </a:solidFill>
                </a:rPr>
                <a:t>Obrigada</a:t>
              </a:r>
              <a:endParaRPr lang="pt-BR" sz="18000" b="1" cap="none" spc="300" dirty="0">
                <a:ln w="41275">
                  <a:solidFill>
                    <a:srgbClr val="FC007D"/>
                  </a:solidFill>
                </a:ln>
                <a:solidFill>
                  <a:srgbClr val="FD950A"/>
                </a:solidFill>
              </a:endParaRPr>
            </a:p>
          </p:txBody>
        </p:sp>
      </p:grpSp>
      <p:sp>
        <p:nvSpPr>
          <p:cNvPr id="16" name="Shape 761"/>
          <p:cNvSpPr/>
          <p:nvPr/>
        </p:nvSpPr>
        <p:spPr>
          <a:xfrm>
            <a:off x="13545413" y="5589128"/>
            <a:ext cx="7024977" cy="374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4000" b="1">
                <a:solidFill>
                  <a:srgbClr val="56BCF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C007D"/>
                </a:solidFill>
              </a:rPr>
              <a:t>Ana Fioratti</a:t>
            </a:r>
          </a:p>
          <a:p>
            <a:pPr>
              <a:lnSpc>
                <a:spcPct val="120000"/>
              </a:lnSpc>
              <a:defRPr sz="27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MANAGING DIRECTOR BRAZIL</a:t>
            </a:r>
            <a:endParaRPr dirty="0">
              <a:solidFill>
                <a:srgbClr val="646464"/>
              </a:solidFill>
            </a:endParaRPr>
          </a:p>
          <a:p>
            <a:pPr>
              <a:lnSpc>
                <a:spcPct val="120000"/>
              </a:lnSpc>
              <a:defRPr sz="2700">
                <a:solidFill>
                  <a:srgbClr val="646464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646464"/>
              </a:solidFill>
            </a:endParaRPr>
          </a:p>
          <a:p>
            <a:pPr>
              <a:lnSpc>
                <a:spcPct val="120000"/>
              </a:lnSpc>
              <a:defRPr sz="3500" b="1">
                <a:solidFill>
                  <a:srgbClr val="04BF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C007D"/>
                </a:solidFill>
              </a:rPr>
              <a:t>T </a:t>
            </a:r>
            <a:r>
              <a:rPr b="0" dirty="0">
                <a:solidFill>
                  <a:srgbClr val="FFFFFF"/>
                </a:solidFill>
              </a:rPr>
              <a:t>+ 55 11 9 9430 7598</a:t>
            </a:r>
            <a:endParaRPr dirty="0">
              <a:solidFill>
                <a:srgbClr val="646464"/>
              </a:solidFill>
            </a:endParaRPr>
          </a:p>
          <a:p>
            <a:pPr>
              <a:lnSpc>
                <a:spcPct val="120000"/>
              </a:lnSpc>
              <a:defRPr sz="3500" b="1">
                <a:solidFill>
                  <a:srgbClr val="04BF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rgbClr val="FC007D"/>
                </a:solidFill>
              </a:rPr>
              <a:t>E</a:t>
            </a:r>
            <a:r>
              <a:rPr dirty="0">
                <a:solidFill>
                  <a:srgbClr val="0547FF"/>
                </a:solidFill>
              </a:rPr>
              <a:t> </a:t>
            </a:r>
            <a:r>
              <a:rPr b="0" dirty="0">
                <a:solidFill>
                  <a:srgbClr val="FFFFFF"/>
                </a:solidFill>
              </a:rPr>
              <a:t>afioratti@advantagegroup.com</a:t>
            </a:r>
            <a:br>
              <a:rPr b="0" dirty="0">
                <a:solidFill>
                  <a:srgbClr val="FFFFFF"/>
                </a:solidFill>
              </a:rPr>
            </a:br>
            <a:endParaRPr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48803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5" name="Shape 636"/>
          <p:cNvSpPr/>
          <p:nvPr/>
        </p:nvSpPr>
        <p:spPr>
          <a:xfrm>
            <a:off x="2994725" y="4021371"/>
            <a:ext cx="18516600" cy="5386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5000" b="1" cap="none" spc="-780" dirty="0">
                <a:solidFill>
                  <a:srgbClr val="FC007D"/>
                </a:solidFill>
              </a:rPr>
              <a:t>shopper</a:t>
            </a:r>
            <a:r>
              <a:rPr lang="en-US" sz="30000" b="1" cap="none" spc="-780" dirty="0">
                <a:solidFill>
                  <a:srgbClr val="FD950A"/>
                </a:solidFill>
              </a:rPr>
              <a:t>.</a:t>
            </a:r>
            <a:endParaRPr lang="pt-BR" sz="30000" b="1" cap="none" spc="-780" dirty="0">
              <a:solidFill>
                <a:srgbClr val="FD950A"/>
              </a:solidFill>
            </a:endParaRPr>
          </a:p>
        </p:txBody>
      </p:sp>
      <p:sp>
        <p:nvSpPr>
          <p:cNvPr id="16" name="Shape 636"/>
          <p:cNvSpPr/>
          <p:nvPr/>
        </p:nvSpPr>
        <p:spPr>
          <a:xfrm>
            <a:off x="8743688" y="4690248"/>
            <a:ext cx="1022318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6500" cap="none" spc="200" dirty="0"/>
              <a:t>O </a:t>
            </a:r>
            <a:r>
              <a:rPr lang="en-US" sz="6500" cap="none" spc="200" dirty="0"/>
              <a:t>c</a:t>
            </a:r>
            <a:r>
              <a:rPr lang="pt-BR" sz="6500" cap="none" spc="200" dirty="0"/>
              <a:t>anal é uma escolha do</a:t>
            </a:r>
          </a:p>
        </p:txBody>
      </p:sp>
      <p:sp>
        <p:nvSpPr>
          <p:cNvPr id="12" name="Shape 636"/>
          <p:cNvSpPr/>
          <p:nvPr/>
        </p:nvSpPr>
        <p:spPr>
          <a:xfrm>
            <a:off x="-1787241" y="11150699"/>
            <a:ext cx="13739094" cy="2616101"/>
          </a:xfrm>
          <a:prstGeom prst="rect">
            <a:avLst/>
          </a:prstGeom>
          <a:noFill/>
          <a:ln w="57150" cmpd="sng">
            <a:solidFill>
              <a:schemeClr val="bg1">
                <a:alpha val="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7000" cap="none" spc="3000" dirty="0">
                <a:ln w="19050">
                  <a:solidFill>
                    <a:srgbClr val="FC007D"/>
                  </a:solidFill>
                </a:ln>
                <a:solidFill>
                  <a:schemeClr val="bg1">
                    <a:alpha val="0"/>
                  </a:schemeClr>
                </a:solidFill>
              </a:rPr>
              <a:t>shopper</a:t>
            </a:r>
            <a:endParaRPr lang="pt-BR" sz="17000" cap="none" spc="3000" dirty="0">
              <a:ln w="19050">
                <a:solidFill>
                  <a:srgbClr val="FC007D"/>
                </a:solidFill>
              </a:ln>
              <a:solidFill>
                <a:srgbClr val="FD950A"/>
              </a:solidFill>
            </a:endParaRPr>
          </a:p>
        </p:txBody>
      </p:sp>
      <p:pic>
        <p:nvPicPr>
          <p:cNvPr id="10" name="Picture 9" descr="icon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62" y="2966033"/>
            <a:ext cx="2110675" cy="211067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8340439" y="4436669"/>
            <a:ext cx="0" cy="1669489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85058463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5" name="Shape 636"/>
          <p:cNvSpPr/>
          <p:nvPr/>
        </p:nvSpPr>
        <p:spPr>
          <a:xfrm>
            <a:off x="2182006" y="4521508"/>
            <a:ext cx="20008357" cy="5386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5000" b="1" cap="none" spc="-780" dirty="0" err="1">
                <a:solidFill>
                  <a:srgbClr val="FC007D"/>
                </a:solidFill>
              </a:rPr>
              <a:t>Indústria</a:t>
            </a:r>
            <a:r>
              <a:rPr lang="en-US" sz="30000" b="1" cap="none" spc="-780" dirty="0">
                <a:solidFill>
                  <a:srgbClr val="FD950A"/>
                </a:solidFill>
              </a:rPr>
              <a:t>.</a:t>
            </a:r>
            <a:endParaRPr lang="pt-BR" sz="30000" b="1" cap="none" spc="-780" dirty="0">
              <a:solidFill>
                <a:srgbClr val="FD950A"/>
              </a:solidFill>
            </a:endParaRPr>
          </a:p>
        </p:txBody>
      </p:sp>
      <p:sp>
        <p:nvSpPr>
          <p:cNvPr id="16" name="Shape 636"/>
          <p:cNvSpPr/>
          <p:nvPr/>
        </p:nvSpPr>
        <p:spPr>
          <a:xfrm>
            <a:off x="7071169" y="3521234"/>
            <a:ext cx="1022318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6500" cap="none" spc="200" dirty="0"/>
              <a:t>O </a:t>
            </a:r>
            <a:r>
              <a:rPr lang="en-US" sz="6500" cap="none" spc="200" dirty="0"/>
              <a:t>c</a:t>
            </a:r>
            <a:r>
              <a:rPr lang="pt-BR" sz="6500" cap="none" spc="200" dirty="0"/>
              <a:t>anal é uma escolha da</a:t>
            </a:r>
          </a:p>
        </p:txBody>
      </p:sp>
      <p:sp>
        <p:nvSpPr>
          <p:cNvPr id="12" name="Shape 636"/>
          <p:cNvSpPr/>
          <p:nvPr/>
        </p:nvSpPr>
        <p:spPr>
          <a:xfrm>
            <a:off x="-1787241" y="11150699"/>
            <a:ext cx="13739094" cy="2616101"/>
          </a:xfrm>
          <a:prstGeom prst="rect">
            <a:avLst/>
          </a:prstGeom>
          <a:noFill/>
          <a:ln w="57150" cmpd="sng">
            <a:solidFill>
              <a:schemeClr val="bg1">
                <a:alpha val="0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7000" cap="none" spc="3000" dirty="0">
                <a:ln w="19050">
                  <a:solidFill>
                    <a:srgbClr val="FC007D"/>
                  </a:solidFill>
                </a:ln>
                <a:solidFill>
                  <a:schemeClr val="bg1">
                    <a:alpha val="0"/>
                  </a:schemeClr>
                </a:solidFill>
              </a:rPr>
              <a:t>shopper</a:t>
            </a:r>
            <a:endParaRPr lang="pt-BR" sz="17000" cap="none" spc="3000" dirty="0">
              <a:ln w="19050">
                <a:solidFill>
                  <a:srgbClr val="FC007D"/>
                </a:solidFill>
              </a:ln>
              <a:solidFill>
                <a:srgbClr val="FD950A"/>
              </a:solidFill>
            </a:endParaRPr>
          </a:p>
        </p:txBody>
      </p:sp>
      <p:pic>
        <p:nvPicPr>
          <p:cNvPr id="10" name="Picture 9" descr="icon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24" y="2966033"/>
            <a:ext cx="2110675" cy="211067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6691008" y="3244564"/>
            <a:ext cx="0" cy="1669489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04535275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31" name="Shape 427"/>
          <p:cNvSpPr/>
          <p:nvPr/>
        </p:nvSpPr>
        <p:spPr>
          <a:xfrm>
            <a:off x="10132512" y="11064194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pic>
        <p:nvPicPr>
          <p:cNvPr id="8" name="Picture 7" descr="grafico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100" y="6211829"/>
            <a:ext cx="4768092" cy="4768092"/>
          </a:xfrm>
          <a:prstGeom prst="rect">
            <a:avLst/>
          </a:prstGeom>
        </p:spPr>
      </p:pic>
      <p:pic>
        <p:nvPicPr>
          <p:cNvPr id="9" name="Picture 8" descr="grafic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97" y="6283017"/>
            <a:ext cx="4768092" cy="4768092"/>
          </a:xfrm>
          <a:prstGeom prst="rect">
            <a:avLst/>
          </a:prstGeom>
        </p:spPr>
      </p:pic>
      <p:sp>
        <p:nvSpPr>
          <p:cNvPr id="14" name="Shape 177"/>
          <p:cNvSpPr/>
          <p:nvPr/>
        </p:nvSpPr>
        <p:spPr>
          <a:xfrm>
            <a:off x="10602667" y="11308276"/>
            <a:ext cx="4587422" cy="826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4800" b="1" cap="none" spc="0" dirty="0">
                <a:solidFill>
                  <a:schemeClr val="bg1"/>
                </a:solidFill>
              </a:rPr>
              <a:t>Cash &amp; </a:t>
            </a:r>
            <a:r>
              <a:rPr lang="pt-BR" sz="4800" b="1" cap="none" spc="0" dirty="0" err="1">
                <a:solidFill>
                  <a:schemeClr val="bg1"/>
                </a:solidFill>
              </a:rPr>
              <a:t>Carry</a:t>
            </a:r>
            <a:endParaRPr lang="pt-BR" sz="4800" cap="none" spc="0" dirty="0">
              <a:solidFill>
                <a:schemeClr val="bg1"/>
              </a:solidFill>
            </a:endParaRPr>
          </a:p>
        </p:txBody>
      </p:sp>
      <p:sp>
        <p:nvSpPr>
          <p:cNvPr id="15" name="Shape 177"/>
          <p:cNvSpPr/>
          <p:nvPr/>
        </p:nvSpPr>
        <p:spPr>
          <a:xfrm>
            <a:off x="5280231" y="11389586"/>
            <a:ext cx="3836704" cy="826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096" tIns="38096" rIns="38096" bIns="38096" numCol="1" anchor="ctr">
            <a:spAutoFit/>
          </a:bodyPr>
          <a:lstStyle>
            <a:lvl1pPr defTabSz="650240">
              <a:lnSpc>
                <a:spcPct val="110000"/>
              </a:lnSpc>
              <a:defRPr sz="4000" cap="all" spc="1040">
                <a:solidFill>
                  <a:srgbClr val="2723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4800" b="1" cap="none" spc="0" dirty="0">
                <a:solidFill>
                  <a:srgbClr val="FFFFFF"/>
                </a:solidFill>
              </a:rPr>
              <a:t>Indústrias</a:t>
            </a:r>
            <a:endParaRPr lang="pt-BR" sz="4800" cap="none" spc="0" dirty="0">
              <a:solidFill>
                <a:srgbClr val="FFFFFF"/>
              </a:solidFill>
            </a:endParaRPr>
          </a:p>
        </p:txBody>
      </p:sp>
      <p:pic>
        <p:nvPicPr>
          <p:cNvPr id="16" name="Picture 15" descr="icone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811" y="11187282"/>
            <a:ext cx="1171040" cy="1171041"/>
          </a:xfrm>
          <a:prstGeom prst="rect">
            <a:avLst/>
          </a:prstGeom>
        </p:spPr>
      </p:pic>
      <p:pic>
        <p:nvPicPr>
          <p:cNvPr id="17" name="Picture 16" descr="icone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541" y="11173008"/>
            <a:ext cx="1171040" cy="1171041"/>
          </a:xfrm>
          <a:prstGeom prst="rect">
            <a:avLst/>
          </a:prstGeom>
        </p:spPr>
      </p:pic>
      <p:sp>
        <p:nvSpPr>
          <p:cNvPr id="20" name="Shape 636"/>
          <p:cNvSpPr/>
          <p:nvPr/>
        </p:nvSpPr>
        <p:spPr>
          <a:xfrm>
            <a:off x="9892241" y="7753276"/>
            <a:ext cx="3601474" cy="176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11500" cap="none" spc="0" dirty="0">
                <a:solidFill>
                  <a:schemeClr val="bg1"/>
                </a:solidFill>
                <a:sym typeface="Helvetica Neue"/>
              </a:rPr>
              <a:t>93%</a:t>
            </a:r>
          </a:p>
        </p:txBody>
      </p:sp>
      <p:sp>
        <p:nvSpPr>
          <p:cNvPr id="23" name="Shape 636"/>
          <p:cNvSpPr/>
          <p:nvPr/>
        </p:nvSpPr>
        <p:spPr>
          <a:xfrm>
            <a:off x="15531794" y="7789218"/>
            <a:ext cx="7158077" cy="190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5400" cap="none" spc="0" dirty="0">
                <a:sym typeface="Helvetica Neue"/>
              </a:rPr>
              <a:t>Melhor performance 2019 </a:t>
            </a:r>
            <a:r>
              <a:rPr lang="pt-BR" sz="5400" cap="none" spc="0" dirty="0" err="1">
                <a:sym typeface="Helvetica Neue"/>
              </a:rPr>
              <a:t>vs</a:t>
            </a:r>
            <a:r>
              <a:rPr lang="pt-BR" sz="5400" cap="none" spc="0" dirty="0">
                <a:sym typeface="Helvetica Neue"/>
              </a:rPr>
              <a:t> 2018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5057107" y="7612862"/>
            <a:ext cx="0" cy="2232855"/>
          </a:xfrm>
          <a:prstGeom prst="line">
            <a:avLst/>
          </a:prstGeom>
          <a:noFill/>
          <a:ln w="38100" cap="flat" cmpd="sng">
            <a:solidFill>
              <a:srgbClr val="FD950A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Shape 636"/>
          <p:cNvSpPr/>
          <p:nvPr/>
        </p:nvSpPr>
        <p:spPr>
          <a:xfrm>
            <a:off x="2184399" y="2316234"/>
            <a:ext cx="19049997" cy="215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pt-BR" cap="none" spc="0" dirty="0">
                <a:solidFill>
                  <a:schemeClr val="bg1"/>
                </a:solidFill>
                <a:sym typeface="Helvetica Neue"/>
              </a:rPr>
              <a:t>E neste ambiente de mudança o Cash &amp; </a:t>
            </a:r>
            <a:r>
              <a:rPr lang="pt-BR" cap="none" spc="0" dirty="0" err="1">
                <a:solidFill>
                  <a:schemeClr val="bg1"/>
                </a:solidFill>
                <a:sym typeface="Helvetica Neue"/>
              </a:rPr>
              <a:t>Carry</a:t>
            </a:r>
            <a:r>
              <a:rPr lang="pt-BR" cap="none" spc="0" dirty="0">
                <a:solidFill>
                  <a:schemeClr val="bg1"/>
                </a:solidFill>
                <a:sym typeface="Helvetica Neue"/>
              </a:rPr>
              <a:t> é o destaque 2019...</a:t>
            </a:r>
          </a:p>
        </p:txBody>
      </p:sp>
      <p:sp>
        <p:nvSpPr>
          <p:cNvPr id="21" name="Shape 636">
            <a:extLst>
              <a:ext uri="{FF2B5EF4-FFF2-40B4-BE49-F238E27FC236}">
                <a16:creationId xmlns:a16="http://schemas.microsoft.com/office/drawing/2014/main" id="{939B1D39-C493-114A-A74A-98A388F01507}"/>
              </a:ext>
            </a:extLst>
          </p:cNvPr>
          <p:cNvSpPr/>
          <p:nvPr/>
        </p:nvSpPr>
        <p:spPr>
          <a:xfrm>
            <a:off x="4252687" y="7612862"/>
            <a:ext cx="3601474" cy="176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11500" cap="none" spc="0" dirty="0">
                <a:solidFill>
                  <a:schemeClr val="bg1"/>
                </a:solidFill>
                <a:sym typeface="Helvetica Neue"/>
              </a:rPr>
              <a:t>82%</a:t>
            </a:r>
          </a:p>
        </p:txBody>
      </p:sp>
    </p:spTree>
    <p:extLst>
      <p:ext uri="{BB962C8B-B14F-4D97-AF65-F5344CB8AC3E}">
        <p14:creationId xmlns:p14="http://schemas.microsoft.com/office/powerpoint/2010/main" val="16945455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 animBg="1"/>
      <p:bldP spid="23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18" name="Shape 434"/>
          <p:cNvSpPr/>
          <p:nvPr/>
        </p:nvSpPr>
        <p:spPr>
          <a:xfrm>
            <a:off x="15046997" y="5627035"/>
            <a:ext cx="1509026" cy="711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80000"/>
              </a:lnSpc>
              <a:defRPr sz="4800" b="1" spc="-128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b="0" dirty="0"/>
              <a:t>49</a:t>
            </a:r>
            <a:r>
              <a:rPr b="0" dirty="0"/>
              <a:t>%</a:t>
            </a:r>
          </a:p>
        </p:txBody>
      </p:sp>
      <p:sp>
        <p:nvSpPr>
          <p:cNvPr id="23" name="Shape 636"/>
          <p:cNvSpPr/>
          <p:nvPr/>
        </p:nvSpPr>
        <p:spPr>
          <a:xfrm>
            <a:off x="2485659" y="2429387"/>
            <a:ext cx="17155606" cy="134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7500" cap="none" spc="0" dirty="0">
                <a:solidFill>
                  <a:srgbClr val="110051"/>
                </a:solidFill>
                <a:sym typeface="Helvetica Neue"/>
              </a:rPr>
              <a:t>Processos estão mais estruturados</a:t>
            </a:r>
          </a:p>
        </p:txBody>
      </p:sp>
      <p:grpSp>
        <p:nvGrpSpPr>
          <p:cNvPr id="34" name="Grupo"/>
          <p:cNvGrpSpPr/>
          <p:nvPr/>
        </p:nvGrpSpPr>
        <p:grpSpPr>
          <a:xfrm>
            <a:off x="-4192685" y="4574036"/>
            <a:ext cx="31624522" cy="7083826"/>
            <a:chOff x="-8234149" y="-127000"/>
            <a:chExt cx="31624520" cy="7083825"/>
          </a:xfrm>
        </p:grpSpPr>
        <p:sp>
          <p:nvSpPr>
            <p:cNvPr id="35" name="Shape 211"/>
            <p:cNvSpPr/>
            <p:nvPr/>
          </p:nvSpPr>
          <p:spPr>
            <a:xfrm>
              <a:off x="0" y="6533640"/>
              <a:ext cx="1662864" cy="423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325120">
                <a:defRPr b="1" cap="all" spc="260">
                  <a:solidFill>
                    <a:srgbClr val="28236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800" dirty="0">
                  <a:solidFill>
                    <a:srgbClr val="E40076"/>
                  </a:solidFill>
                </a:rPr>
                <a:t>2013</a:t>
              </a:r>
            </a:p>
          </p:txBody>
        </p:sp>
        <p:sp>
          <p:nvSpPr>
            <p:cNvPr id="36" name="Shape 211"/>
            <p:cNvSpPr/>
            <p:nvPr/>
          </p:nvSpPr>
          <p:spPr>
            <a:xfrm>
              <a:off x="2396690" y="6533640"/>
              <a:ext cx="1662864" cy="423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325120">
                <a:defRPr b="1" cap="all" spc="260">
                  <a:solidFill>
                    <a:srgbClr val="28236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800" dirty="0">
                  <a:solidFill>
                    <a:srgbClr val="E40076"/>
                  </a:solidFill>
                </a:rPr>
                <a:t>2014</a:t>
              </a:r>
            </a:p>
          </p:txBody>
        </p:sp>
        <p:sp>
          <p:nvSpPr>
            <p:cNvPr id="37" name="Shape 211"/>
            <p:cNvSpPr/>
            <p:nvPr/>
          </p:nvSpPr>
          <p:spPr>
            <a:xfrm>
              <a:off x="4793386" y="6533640"/>
              <a:ext cx="1662864" cy="423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325120">
                <a:defRPr b="1" cap="all" spc="260">
                  <a:solidFill>
                    <a:srgbClr val="28236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800" dirty="0">
                  <a:solidFill>
                    <a:srgbClr val="E40076"/>
                  </a:solidFill>
                </a:rPr>
                <a:t>2015</a:t>
              </a:r>
            </a:p>
          </p:txBody>
        </p:sp>
        <p:sp>
          <p:nvSpPr>
            <p:cNvPr id="38" name="Shape 211"/>
            <p:cNvSpPr/>
            <p:nvPr/>
          </p:nvSpPr>
          <p:spPr>
            <a:xfrm>
              <a:off x="7190078" y="6533640"/>
              <a:ext cx="1662864" cy="423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325120">
                <a:defRPr b="1" cap="all" spc="260">
                  <a:solidFill>
                    <a:srgbClr val="28236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800" dirty="0">
                  <a:solidFill>
                    <a:srgbClr val="E40076"/>
                  </a:solidFill>
                </a:rPr>
                <a:t>2016</a:t>
              </a:r>
            </a:p>
          </p:txBody>
        </p:sp>
        <p:sp>
          <p:nvSpPr>
            <p:cNvPr id="39" name="Shape 211"/>
            <p:cNvSpPr/>
            <p:nvPr/>
          </p:nvSpPr>
          <p:spPr>
            <a:xfrm>
              <a:off x="9586776" y="6533640"/>
              <a:ext cx="1662864" cy="423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325120">
                <a:defRPr b="1" cap="all" spc="260">
                  <a:solidFill>
                    <a:srgbClr val="28236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800" dirty="0">
                  <a:solidFill>
                    <a:srgbClr val="E40076"/>
                  </a:solidFill>
                </a:rPr>
                <a:t>2017</a:t>
              </a:r>
            </a:p>
          </p:txBody>
        </p:sp>
        <p:sp>
          <p:nvSpPr>
            <p:cNvPr id="40" name="Shape 211"/>
            <p:cNvSpPr/>
            <p:nvPr/>
          </p:nvSpPr>
          <p:spPr>
            <a:xfrm>
              <a:off x="11983468" y="6533640"/>
              <a:ext cx="1662864" cy="423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325120">
                <a:defRPr b="1" cap="all" spc="260">
                  <a:solidFill>
                    <a:srgbClr val="28236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800" dirty="0">
                  <a:solidFill>
                    <a:srgbClr val="E40076"/>
                  </a:solidFill>
                </a:rPr>
                <a:t>2018</a:t>
              </a:r>
            </a:p>
          </p:txBody>
        </p:sp>
        <p:sp>
          <p:nvSpPr>
            <p:cNvPr id="41" name="Shape 211"/>
            <p:cNvSpPr/>
            <p:nvPr/>
          </p:nvSpPr>
          <p:spPr>
            <a:xfrm>
              <a:off x="14380160" y="6533640"/>
              <a:ext cx="1662864" cy="4231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096" tIns="38096" rIns="38096" bIns="38096" numCol="1" anchor="ctr">
              <a:spAutoFit/>
            </a:bodyPr>
            <a:lstStyle>
              <a:lvl1pPr defTabSz="325120">
                <a:defRPr b="1" cap="all" spc="260">
                  <a:solidFill>
                    <a:srgbClr val="28236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800" dirty="0">
                  <a:solidFill>
                    <a:srgbClr val="E40076"/>
                  </a:solidFill>
                </a:rPr>
                <a:t>2019</a:t>
              </a:r>
            </a:p>
          </p:txBody>
        </p:sp>
        <p:graphicFrame>
          <p:nvGraphicFramePr>
            <p:cNvPr id="42" name="Gráfico 4"/>
            <p:cNvGraphicFramePr/>
            <p:nvPr/>
          </p:nvGraphicFramePr>
          <p:xfrm>
            <a:off x="-8234149" y="-127000"/>
            <a:ext cx="31624520" cy="58206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pic>
        <p:nvPicPr>
          <p:cNvPr id="43" name="Picture 42" descr="4.png"/>
          <p:cNvPicPr>
            <a:picLocks noChangeAspect="1"/>
          </p:cNvPicPr>
          <p:nvPr/>
        </p:nvPicPr>
        <p:blipFill>
          <a:blip r:embed="rId6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86" y="4165980"/>
            <a:ext cx="16009114" cy="65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9390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la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sp>
        <p:nvSpPr>
          <p:cNvPr id="31" name="Shape 427"/>
          <p:cNvSpPr/>
          <p:nvPr/>
        </p:nvSpPr>
        <p:spPr>
          <a:xfrm>
            <a:off x="10132512" y="11064194"/>
            <a:ext cx="240165" cy="143492"/>
          </a:xfrm>
          <a:prstGeom prst="rect">
            <a:avLst/>
          </a:prstGeom>
          <a:solidFill>
            <a:srgbClr val="110051"/>
          </a:solidFill>
          <a:ln w="12700">
            <a:miter lim="400000"/>
          </a:ln>
        </p:spPr>
        <p:txBody>
          <a:bodyPr lIns="71434" tIns="71434" rIns="71434" bIns="71434" anchor="ctr"/>
          <a:lstStyle/>
          <a:p>
            <a:endParaRPr/>
          </a:p>
        </p:txBody>
      </p:sp>
      <p:sp>
        <p:nvSpPr>
          <p:cNvPr id="22" name="Shape 636"/>
          <p:cNvSpPr/>
          <p:nvPr/>
        </p:nvSpPr>
        <p:spPr>
          <a:xfrm>
            <a:off x="1132279" y="2793481"/>
            <a:ext cx="10635192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/>
            <a:r>
              <a:rPr lang="en-US" sz="10000" b="1" cap="none" spc="0" dirty="0">
                <a:solidFill>
                  <a:schemeClr val="bg1"/>
                </a:solidFill>
              </a:rPr>
              <a:t>…Muda a </a:t>
            </a:r>
            <a:r>
              <a:rPr lang="en-US" sz="10000" b="1" cap="none" spc="0" dirty="0" err="1">
                <a:solidFill>
                  <a:schemeClr val="bg1"/>
                </a:solidFill>
              </a:rPr>
              <a:t>relação</a:t>
            </a:r>
            <a:r>
              <a:rPr lang="en-US" sz="10000" b="1" cap="none" spc="0" dirty="0">
                <a:solidFill>
                  <a:schemeClr val="bg1"/>
                </a:solidFill>
              </a:rPr>
              <a:t> </a:t>
            </a:r>
            <a:r>
              <a:rPr lang="en-US" sz="10000" b="1" cap="none" spc="0" dirty="0" err="1">
                <a:solidFill>
                  <a:schemeClr val="bg1"/>
                </a:solidFill>
              </a:rPr>
              <a:t>varejo</a:t>
            </a:r>
            <a:r>
              <a:rPr lang="en-US" sz="10000" b="1" cap="none" spc="0" dirty="0">
                <a:solidFill>
                  <a:schemeClr val="bg1"/>
                </a:solidFill>
              </a:rPr>
              <a:t> e </a:t>
            </a:r>
            <a:r>
              <a:rPr lang="en-US" sz="10000" b="1" cap="none" spc="0" dirty="0" err="1">
                <a:solidFill>
                  <a:schemeClr val="bg1"/>
                </a:solidFill>
              </a:rPr>
              <a:t>indústria</a:t>
            </a:r>
            <a:endParaRPr lang="pt-BR" sz="10000" b="1" cap="none" spc="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A3058D3-C399-1447-A5D4-929FD6DA705F}"/>
                  </a:ext>
                </a:extLst>
              </p14:cNvPr>
              <p14:cNvContentPartPr/>
              <p14:nvPr/>
            </p14:nvContentPartPr>
            <p14:xfrm>
              <a:off x="4903920" y="656730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A3058D3-C399-1447-A5D4-929FD6DA70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9920" y="64596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0BEC560-10C1-9647-A73E-A5D39C250EFB}"/>
                  </a:ext>
                </a:extLst>
              </p14:cNvPr>
              <p14:cNvContentPartPr/>
              <p14:nvPr/>
            </p14:nvContentPartPr>
            <p14:xfrm>
              <a:off x="-1002960" y="926298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0BEC560-10C1-9647-A73E-A5D39C250E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056960" y="91549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5EA4896-22F5-1948-BF35-70ACF9B34AD5}"/>
                  </a:ext>
                </a:extLst>
              </p14:cNvPr>
              <p14:cNvContentPartPr/>
              <p14:nvPr/>
            </p14:nvContentPartPr>
            <p14:xfrm>
              <a:off x="-1145160" y="949482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5EA4896-22F5-1948-BF35-70ACF9B34AD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198800" y="93871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29CFBED-CBC6-054A-ADB7-6CC772375C4B}"/>
                  </a:ext>
                </a:extLst>
              </p14:cNvPr>
              <p14:cNvContentPartPr/>
              <p14:nvPr/>
            </p14:nvContentPartPr>
            <p14:xfrm>
              <a:off x="-1460520" y="480978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29CFBED-CBC6-054A-ADB7-6CC772375C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514160" y="470178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3A9C89D-5104-6240-968C-F28DEBDC0FC0}"/>
                  </a:ext>
                </a:extLst>
              </p14:cNvPr>
              <p14:cNvContentPartPr/>
              <p14:nvPr/>
            </p14:nvContentPartPr>
            <p14:xfrm>
              <a:off x="5987520" y="473598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3A9C89D-5104-6240-968C-F28DEBDC0F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3520" y="4627980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hape 197">
            <a:extLst>
              <a:ext uri="{FF2B5EF4-FFF2-40B4-BE49-F238E27FC236}">
                <a16:creationId xmlns:a16="http://schemas.microsoft.com/office/drawing/2014/main" id="{6BD67F08-3173-944B-BD13-D2857C72D541}"/>
              </a:ext>
            </a:extLst>
          </p:cNvPr>
          <p:cNvSpPr/>
          <p:nvPr/>
        </p:nvSpPr>
        <p:spPr>
          <a:xfrm>
            <a:off x="457560" y="7813746"/>
            <a:ext cx="11452111" cy="4687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10000"/>
              </a:lnSpc>
              <a:defRPr sz="6000" i="1" spc="26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4000" dirty="0">
                <a:solidFill>
                  <a:schemeClr val="bg1"/>
                </a:solidFill>
              </a:rPr>
              <a:t>“... Estamos em momento de  </a:t>
            </a:r>
            <a:r>
              <a:rPr lang="pt-BR" sz="4000" b="1" dirty="0">
                <a:solidFill>
                  <a:schemeClr val="bg1"/>
                </a:solidFill>
              </a:rPr>
              <a:t>melhor relação com os nossos fornecedores</a:t>
            </a:r>
            <a:r>
              <a:rPr lang="pt-BR" sz="4000" dirty="0">
                <a:solidFill>
                  <a:schemeClr val="bg1"/>
                </a:solidFill>
              </a:rPr>
              <a:t>... Sentimos a indústria mais próxima, trabalhando o canal de forma diferenciada. Mas </a:t>
            </a:r>
            <a:r>
              <a:rPr lang="pt-BR" sz="4000" b="1" dirty="0">
                <a:solidFill>
                  <a:schemeClr val="bg1"/>
                </a:solidFill>
              </a:rPr>
              <a:t>ainda existem muitas oportunidades para customização </a:t>
            </a:r>
            <a:r>
              <a:rPr lang="pt-BR" sz="4000" dirty="0">
                <a:solidFill>
                  <a:schemeClr val="bg1"/>
                </a:solidFill>
              </a:rPr>
              <a:t>para o nosso setor. ..”</a:t>
            </a:r>
          </a:p>
          <a:p>
            <a:pPr algn="r">
              <a:lnSpc>
                <a:spcPct val="110000"/>
              </a:lnSpc>
              <a:defRPr sz="6000" i="1" spc="260">
                <a:solidFill>
                  <a:srgbClr val="28236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pt-BR" sz="3600" b="1" dirty="0">
                <a:solidFill>
                  <a:schemeClr val="bg1"/>
                </a:solidFill>
              </a:rPr>
              <a:t>Empresa Top 5 Cash &amp; </a:t>
            </a:r>
            <a:r>
              <a:rPr lang="pt-BR" sz="3600" b="1" dirty="0" err="1">
                <a:solidFill>
                  <a:schemeClr val="bg1"/>
                </a:solidFill>
              </a:rPr>
              <a:t>Carry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681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628"/>
            <a:ext cx="24384000" cy="13716000"/>
          </a:xfrm>
          <a:prstGeom prst="rect">
            <a:avLst/>
          </a:prstGeom>
        </p:spPr>
      </p:pic>
      <p:pic>
        <p:nvPicPr>
          <p:cNvPr id="3" name="Picture 2" descr="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977900"/>
          </a:xfrm>
          <a:prstGeom prst="rect">
            <a:avLst/>
          </a:prstGeom>
        </p:spPr>
      </p:pic>
      <p:pic>
        <p:nvPicPr>
          <p:cNvPr id="4" name="Picture 3" descr="icone_apres_cash&amp;carry_20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4628"/>
            <a:ext cx="3860800" cy="774372"/>
          </a:xfrm>
          <a:prstGeom prst="rect">
            <a:avLst/>
          </a:prstGeom>
        </p:spPr>
      </p:pic>
      <p:pic>
        <p:nvPicPr>
          <p:cNvPr id="13" name="Picture 12" descr="icone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36" y="1732379"/>
            <a:ext cx="2063816" cy="2063816"/>
          </a:xfrm>
          <a:prstGeom prst="rect">
            <a:avLst/>
          </a:prstGeom>
        </p:spPr>
      </p:pic>
      <p:sp>
        <p:nvSpPr>
          <p:cNvPr id="14" name="Shape 636"/>
          <p:cNvSpPr/>
          <p:nvPr/>
        </p:nvSpPr>
        <p:spPr>
          <a:xfrm>
            <a:off x="0" y="3796195"/>
            <a:ext cx="24384000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4400" b="1" cap="none" spc="0" dirty="0" err="1">
                <a:solidFill>
                  <a:schemeClr val="bg1"/>
                </a:solidFill>
              </a:rPr>
              <a:t>Gestão</a:t>
            </a:r>
            <a:r>
              <a:rPr lang="en-US" sz="14400" b="1" cap="none" spc="0" dirty="0">
                <a:solidFill>
                  <a:schemeClr val="bg1"/>
                </a:solidFill>
              </a:rPr>
              <a:t> </a:t>
            </a:r>
            <a:r>
              <a:rPr lang="en-US" sz="14400" b="1" cap="none" spc="0" dirty="0" err="1">
                <a:solidFill>
                  <a:schemeClr val="bg1"/>
                </a:solidFill>
              </a:rPr>
              <a:t>Colaborativa</a:t>
            </a:r>
            <a:endParaRPr lang="pt-BR" sz="14400" b="1" cap="none" spc="0" dirty="0">
              <a:solidFill>
                <a:schemeClr val="bg1"/>
              </a:solidFill>
            </a:endParaRPr>
          </a:p>
        </p:txBody>
      </p:sp>
      <p:sp>
        <p:nvSpPr>
          <p:cNvPr id="16" name="Shape 636">
            <a:extLst>
              <a:ext uri="{FF2B5EF4-FFF2-40B4-BE49-F238E27FC236}">
                <a16:creationId xmlns:a16="http://schemas.microsoft.com/office/drawing/2014/main" id="{4B3B2402-F522-AF4E-8523-56DA40D88BD4}"/>
              </a:ext>
            </a:extLst>
          </p:cNvPr>
          <p:cNvSpPr/>
          <p:nvPr/>
        </p:nvSpPr>
        <p:spPr>
          <a:xfrm>
            <a:off x="0" y="6858000"/>
            <a:ext cx="24384000" cy="2046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7000" cap="all" spc="1423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13300" b="1" cap="none" spc="-150" dirty="0">
                <a:solidFill>
                  <a:srgbClr val="FC007D"/>
                </a:solidFill>
                <a:sym typeface="Helvetica Neue"/>
              </a:rPr>
              <a:t> é um caminho sem volta. </a:t>
            </a:r>
          </a:p>
        </p:txBody>
      </p:sp>
    </p:spTree>
    <p:extLst>
      <p:ext uri="{BB962C8B-B14F-4D97-AF65-F5344CB8AC3E}">
        <p14:creationId xmlns:p14="http://schemas.microsoft.com/office/powerpoint/2010/main" val="56003741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4" tIns="71434" rIns="71434" bIns="71434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824</Words>
  <Application>Microsoft Macintosh PowerPoint</Application>
  <PresentationFormat>Custom</PresentationFormat>
  <Paragraphs>269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Rosana Carvalho</dc:creator>
  <cp:lastModifiedBy>Ana Fioratti</cp:lastModifiedBy>
  <cp:revision>283</cp:revision>
  <dcterms:modified xsi:type="dcterms:W3CDTF">2019-10-10T10:27:51Z</dcterms:modified>
</cp:coreProperties>
</file>